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72" r:id="rId5"/>
  </p:sldMasterIdLst>
  <p:notesMasterIdLst>
    <p:notesMasterId r:id="rId11"/>
  </p:notesMasterIdLst>
  <p:handoutMasterIdLst>
    <p:handoutMasterId r:id="rId12"/>
  </p:handoutMasterIdLst>
  <p:sldIdLst>
    <p:sldId id="394" r:id="rId6"/>
    <p:sldId id="382" r:id="rId7"/>
    <p:sldId id="383" r:id="rId8"/>
    <p:sldId id="395" r:id="rId9"/>
    <p:sldId id="396" r:id="rId10"/>
  </p:sldIdLst>
  <p:sldSz cx="12192000" cy="6858000"/>
  <p:notesSz cx="6858000" cy="9144000"/>
  <p:embeddedFontLst>
    <p:embeddedFont>
      <p:font typeface="Montserrat" pitchFamily="2" charset="0"/>
      <p:regular r:id="rId13"/>
      <p:bold r:id="rId14"/>
      <p:italic r:id="rId15"/>
      <p:boldItalic r:id="rId16"/>
    </p:embeddedFont>
    <p:embeddedFont>
      <p:font typeface="Calibri" pitchFamily="34" charset="0"/>
      <p:regular r:id="rId17"/>
      <p:bold r:id="rId18"/>
      <p:italic r:id="rId19"/>
      <p:boldItalic r:id="rId20"/>
    </p:embeddedFont>
    <p:embeddedFont>
      <p:font typeface="맑은 고딕" pitchFamily="34" charset="-127"/>
      <p:regular r:id="rId21"/>
      <p:bold r:id="rId22"/>
    </p:embeddedFont>
    <p:embeddedFont>
      <p:font typeface="Calibri Light" pitchFamily="34" charset="0"/>
      <p:regular r:id="rId23"/>
      <p: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1EEFE345-C82D-4DD8-8499-D9D7B360F6B7}">
          <p14:sldIdLst>
            <p14:sldId id="394"/>
          </p14:sldIdLst>
        </p14:section>
        <p14:section name="Shifting Career" id="{28F1CCE5-E025-49E6-9E36-9E4138CE67F4}">
          <p14:sldIdLst>
            <p14:sldId id="382"/>
            <p14:sldId id="383"/>
            <p14:sldId id="395"/>
            <p14:sldId id="396"/>
          </p14:sldIdLst>
        </p14:section>
      </p14:sectionLst>
    </p:ex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BF37"/>
    <a:srgbClr val="0897A1"/>
    <a:srgbClr val="01BDCB"/>
    <a:srgbClr val="0198A3"/>
    <a:srgbClr val="01AEBB"/>
    <a:srgbClr val="01AAB7"/>
    <a:srgbClr val="3A868B"/>
    <a:srgbClr val="FFC6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66" autoAdjust="0"/>
    <p:restoredTop sz="95257" autoAdjust="0"/>
  </p:normalViewPr>
  <p:slideViewPr>
    <p:cSldViewPr snapToGrid="0">
      <p:cViewPr>
        <p:scale>
          <a:sx n="77" d="100"/>
          <a:sy n="77" d="100"/>
        </p:scale>
        <p:origin x="-762" y="-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688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BF56DED0-723E-3962-1D18-5E6DE52CDE1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632564D-BF32-78D5-D867-09842B59D28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6847DE-5127-5D48-82D6-19EEFCCA213E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1881D6B-E6A2-4F44-28CF-184857CE28D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2C83A6B-CD4E-0100-7C1A-EDEF664323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62AE2-60AD-6D42-83E1-62913E821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6141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3DC28-9433-44A0-88A3-8DA175D71EB9}" type="datetimeFigureOut">
              <a:rPr lang="en-ID" smtClean="0"/>
              <a:t>19/08/2023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8A4BDB-EAEA-41B9-B3F9-03EBD58027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28133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D5F72392-EB0C-4015-8893-36A56792651B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11" name="사각형: 둥근 모서리 52">
              <a:extLst>
                <a:ext uri="{FF2B5EF4-FFF2-40B4-BE49-F238E27FC236}">
                  <a16:creationId xmlns="" xmlns:a16="http://schemas.microsoft.com/office/drawing/2014/main" id="{1FC45F6B-B37D-4B0A-9B20-8D398BFB8DD8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12" name="Graphic 11" descr="Briefcase outline">
              <a:extLst>
                <a:ext uri="{FF2B5EF4-FFF2-40B4-BE49-F238E27FC236}">
                  <a16:creationId xmlns="" xmlns:a16="http://schemas.microsoft.com/office/drawing/2014/main" id="{B485C8AF-8ECC-46FB-8C99-2ECE36C6B1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7D80086D-EB36-4479-AAFA-49FE38CDA865}"/>
              </a:ext>
            </a:extLst>
          </p:cNvPr>
          <p:cNvSpPr txBox="1"/>
          <p:nvPr userDrawn="1"/>
        </p:nvSpPr>
        <p:spPr>
          <a:xfrm>
            <a:off x="5932449" y="330577"/>
            <a:ext cx="5334125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r>
              <a:rPr lang="en-US" sz="1600" dirty="0">
                <a:latin typeface="Montserrat" panose="02000505000000020004" pitchFamily="2" charset="0"/>
              </a:rPr>
              <a:t/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684335" y="483398"/>
            <a:ext cx="3559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rgbClr val="0897A1"/>
                </a:solidFill>
                <a:latin typeface="Montserrat" panose="02000505000000020004" pitchFamily="2" charset="0"/>
              </a:rPr>
              <a:t>Defining Goal</a:t>
            </a:r>
            <a:endParaRPr lang="en-ID" sz="32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68898" y="1379527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Why do you want this goal so bad?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4D282859-4DD2-4E2D-8E33-2C6F69751D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9745" y="1876449"/>
            <a:ext cx="11258550" cy="8381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I want to become a good Digital Marketer because……….</a:t>
            </a:r>
            <a:br>
              <a:rPr lang="en-US" dirty="0"/>
            </a:br>
            <a:r>
              <a:rPr lang="en-US" dirty="0"/>
              <a:t>(avoid vague or general reason, the more personal and meaningful the reason, the more it will give you motivation)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50378C99-04F2-4DA4-A7C3-7C00477436C7}"/>
              </a:ext>
            </a:extLst>
          </p:cNvPr>
          <p:cNvSpPr txBox="1"/>
          <p:nvPr userDrawn="1"/>
        </p:nvSpPr>
        <p:spPr>
          <a:xfrm>
            <a:off x="1111251" y="2923747"/>
            <a:ext cx="8370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do you want to achieve for the next 6-12 month?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87989" y="11986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=""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1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="" xmlns:a16="http://schemas.microsoft.com/office/drawing/2014/main" id="{EB255BF3-928D-47A8-8CC3-3F27E62B72D9}"/>
              </a:ext>
            </a:extLst>
          </p:cNvPr>
          <p:cNvGrpSpPr/>
          <p:nvPr userDrawn="1"/>
        </p:nvGrpSpPr>
        <p:grpSpPr>
          <a:xfrm>
            <a:off x="687988" y="2726829"/>
            <a:ext cx="472865" cy="535472"/>
            <a:chOff x="464969" y="1198697"/>
            <a:chExt cx="472865" cy="535472"/>
          </a:xfrm>
        </p:grpSpPr>
        <p:sp>
          <p:nvSpPr>
            <p:cNvPr id="36" name="사각형: 둥근 모서리 52">
              <a:extLst>
                <a:ext uri="{FF2B5EF4-FFF2-40B4-BE49-F238E27FC236}">
                  <a16:creationId xmlns="" xmlns:a16="http://schemas.microsoft.com/office/drawing/2014/main" id="{5C35B448-0104-408B-B4ED-CEECB7E0F5E8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="" xmlns:a16="http://schemas.microsoft.com/office/drawing/2014/main" id="{B8D962A2-2810-4EE0-97B0-554BBB115EAF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2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38" name="Text Placeholder 24">
            <a:extLst>
              <a:ext uri="{FF2B5EF4-FFF2-40B4-BE49-F238E27FC236}">
                <a16:creationId xmlns="" xmlns:a16="http://schemas.microsoft.com/office/drawing/2014/main" id="{99B060DD-D653-45B0-B619-8A69BBBB2B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1641" y="3374331"/>
            <a:ext cx="11258550" cy="80865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>
                <a:latin typeface="Montserrat" panose="02000505000000020004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I want to work in _____ industry, as a Intern/Content Designer/</a:t>
            </a:r>
            <a:r>
              <a:rPr lang="en-US" dirty="0" err="1"/>
              <a:t>Socmed</a:t>
            </a:r>
            <a:r>
              <a:rPr lang="en-US" dirty="0"/>
              <a:t> Specialist/Marketing Analytics with Rp x Salary</a:t>
            </a:r>
            <a:br>
              <a:rPr lang="en-US" dirty="0"/>
            </a:br>
            <a:r>
              <a:rPr lang="en-US" dirty="0"/>
              <a:t>I want get promoted as a _____ /handle new project for my role as a _____, get recognition from my manager</a:t>
            </a:r>
          </a:p>
          <a:p>
            <a:pPr lvl="0"/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9690587E-D08B-4A63-991D-01E0B3FDD356}"/>
              </a:ext>
            </a:extLst>
          </p:cNvPr>
          <p:cNvSpPr txBox="1"/>
          <p:nvPr userDrawn="1"/>
        </p:nvSpPr>
        <p:spPr>
          <a:xfrm>
            <a:off x="1107598" y="4400788"/>
            <a:ext cx="8370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do you need to achieve those target?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3E3338AA-E25E-40BD-BE22-8474DB971BC3}"/>
              </a:ext>
            </a:extLst>
          </p:cNvPr>
          <p:cNvGrpSpPr/>
          <p:nvPr userDrawn="1"/>
        </p:nvGrpSpPr>
        <p:grpSpPr>
          <a:xfrm>
            <a:off x="684335" y="4203870"/>
            <a:ext cx="472865" cy="535472"/>
            <a:chOff x="464969" y="1198697"/>
            <a:chExt cx="472865" cy="535472"/>
          </a:xfrm>
        </p:grpSpPr>
        <p:sp>
          <p:nvSpPr>
            <p:cNvPr id="41" name="사각형: 둥근 모서리 52">
              <a:extLst>
                <a:ext uri="{FF2B5EF4-FFF2-40B4-BE49-F238E27FC236}">
                  <a16:creationId xmlns="" xmlns:a16="http://schemas.microsoft.com/office/drawing/2014/main" id="{B2B69D64-55D5-4D08-80DB-299AF4C501E2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="" xmlns:a16="http://schemas.microsoft.com/office/drawing/2014/main" id="{F3D4AF09-E699-4F1B-A793-95B620592784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3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=""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41391" y="4882464"/>
            <a:ext cx="9684602" cy="40011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3 to 5 top needed Hard Skills to achieve your target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691641" y="4936260"/>
            <a:ext cx="1404783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Hard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5" name="Text Placeholder 24">
            <a:extLst>
              <a:ext uri="{FF2B5EF4-FFF2-40B4-BE49-F238E27FC236}">
                <a16:creationId xmlns="" xmlns:a16="http://schemas.microsoft.com/office/drawing/2014/main" id="{1FFEE036-648D-48D9-AD3E-2983CBB243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41391" y="5402674"/>
            <a:ext cx="9684602" cy="4727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3 to 5 top needed Soft Skills skills to achieve your target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691641" y="5474984"/>
            <a:ext cx="1404783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Soft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7" name="Text Placeholder 24">
            <a:extLst>
              <a:ext uri="{FF2B5EF4-FFF2-40B4-BE49-F238E27FC236}">
                <a16:creationId xmlns="" xmlns:a16="http://schemas.microsoft.com/office/drawing/2014/main" id="{AA99CE0E-5930-4BF4-97CF-D6ADE126EE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241391" y="5956337"/>
            <a:ext cx="9684602" cy="4727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other resources to help you such as 2-3 valuable portfolios, intern experience, network to communities, etc.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02684F81-FA45-49DA-A5BA-F9A0E5ABF7B2}"/>
              </a:ext>
            </a:extLst>
          </p:cNvPr>
          <p:cNvSpPr txBox="1"/>
          <p:nvPr userDrawn="1"/>
        </p:nvSpPr>
        <p:spPr>
          <a:xfrm>
            <a:off x="691641" y="6060829"/>
            <a:ext cx="1404783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Supporting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4443BB5F-2665-42F7-B84E-B650DE69D4F1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572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35448" y="1265227"/>
            <a:ext cx="67169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But I’m also having weaknesses or obstacles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72974" y="1069282"/>
            <a:ext cx="472865" cy="550587"/>
            <a:chOff x="483403" y="1183582"/>
            <a:chExt cx="472865" cy="550587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=""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83403" y="1183582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7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=""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6893" y="213382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696893" y="1764155"/>
            <a:ext cx="252848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My Weakness or Obstacle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7891908" y="1764157"/>
            <a:ext cx="932052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Impact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=""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91908" y="213382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="" xmlns:a16="http://schemas.microsoft.com/office/drawing/2014/main" id="{1343DCC3-085A-4D4E-8697-8FE4C03D4F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6893" y="255237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="" xmlns:a16="http://schemas.microsoft.com/office/drawing/2014/main" id="{5D1F0B66-9BFE-4E9A-8DA1-ECD36D4365A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91908" y="255237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=""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6893" y="297339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3. 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="" xmlns:a16="http://schemas.microsoft.com/office/drawing/2014/main" id="{4B4FC313-38A1-43DA-8D95-46A1560CF9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91908" y="297339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45" name="Text Placeholder 24">
            <a:extLst>
              <a:ext uri="{FF2B5EF4-FFF2-40B4-BE49-F238E27FC236}">
                <a16:creationId xmlns="" xmlns:a16="http://schemas.microsoft.com/office/drawing/2014/main" id="{99C71C4C-CE67-4AFB-A634-B66D54FD90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6893" y="339194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4. </a:t>
            </a:r>
          </a:p>
        </p:txBody>
      </p:sp>
      <p:sp>
        <p:nvSpPr>
          <p:cNvPr id="47" name="Text Placeholder 24">
            <a:extLst>
              <a:ext uri="{FF2B5EF4-FFF2-40B4-BE49-F238E27FC236}">
                <a16:creationId xmlns="" xmlns:a16="http://schemas.microsoft.com/office/drawing/2014/main" id="{089DB883-786A-4280-83BD-903860E8E1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891908" y="339194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55" name="Text Placeholder 24">
            <a:extLst>
              <a:ext uri="{FF2B5EF4-FFF2-40B4-BE49-F238E27FC236}">
                <a16:creationId xmlns="" xmlns:a16="http://schemas.microsoft.com/office/drawing/2014/main" id="{57B3F066-C469-4DCD-ADC3-28A172B6795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6893" y="378828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5. </a:t>
            </a:r>
          </a:p>
        </p:txBody>
      </p:sp>
      <p:sp>
        <p:nvSpPr>
          <p:cNvPr id="56" name="Text Placeholder 24">
            <a:extLst>
              <a:ext uri="{FF2B5EF4-FFF2-40B4-BE49-F238E27FC236}">
                <a16:creationId xmlns="" xmlns:a16="http://schemas.microsoft.com/office/drawing/2014/main" id="{68842255-F37C-4CF7-8751-A614F79F74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891908" y="378828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59" name="Text Placeholder 24">
            <a:extLst>
              <a:ext uri="{FF2B5EF4-FFF2-40B4-BE49-F238E27FC236}">
                <a16:creationId xmlns="" xmlns:a16="http://schemas.microsoft.com/office/drawing/2014/main" id="{EA52CC34-9383-4D1F-AB27-6532BEC150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96893" y="420683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6. </a:t>
            </a:r>
          </a:p>
        </p:txBody>
      </p:sp>
      <p:sp>
        <p:nvSpPr>
          <p:cNvPr id="60" name="Text Placeholder 24">
            <a:extLst>
              <a:ext uri="{FF2B5EF4-FFF2-40B4-BE49-F238E27FC236}">
                <a16:creationId xmlns="" xmlns:a16="http://schemas.microsoft.com/office/drawing/2014/main" id="{6C6A2A25-2D51-49A4-81E0-93630AF2E8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1908" y="420683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BA5EFB4E-1832-4545-BAFE-69D1441D3257}"/>
              </a:ext>
            </a:extLst>
          </p:cNvPr>
          <p:cNvSpPr txBox="1"/>
          <p:nvPr userDrawn="1"/>
        </p:nvSpPr>
        <p:spPr>
          <a:xfrm>
            <a:off x="2302794" y="5021731"/>
            <a:ext cx="10117806" cy="1235154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504A6AB2-039B-4899-AAC8-B1785FDF696C}"/>
              </a:ext>
            </a:extLst>
          </p:cNvPr>
          <p:cNvSpPr txBox="1"/>
          <p:nvPr userDrawn="1"/>
        </p:nvSpPr>
        <p:spPr>
          <a:xfrm>
            <a:off x="2514811" y="5110876"/>
            <a:ext cx="836654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Weakness or Obstacle is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anything can disturb you to achieve your goal, make it slower or harder to be achieve. it’s including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personality, habit, interest, intelligence, knowledge, or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non-personal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time availability, access to learning facilities, network, money, anything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4FD717C8-B90F-4A01-8C7B-AEE8C6BD4DAC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="" xmlns:a16="http://schemas.microsoft.com/office/drawing/2014/main" id="{65FA4C9E-0827-4953-BBEA-86F39BCEDF5D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51" name="사각형: 둥근 모서리 52">
              <a:extLst>
                <a:ext uri="{FF2B5EF4-FFF2-40B4-BE49-F238E27FC236}">
                  <a16:creationId xmlns="" xmlns:a16="http://schemas.microsoft.com/office/drawing/2014/main" id="{58D14685-B795-45A1-9AA6-A7CDB01386D7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52" name="Graphic 51" descr="Aspiration outline">
              <a:extLst>
                <a:ext uri="{FF2B5EF4-FFF2-40B4-BE49-F238E27FC236}">
                  <a16:creationId xmlns="" xmlns:a16="http://schemas.microsoft.com/office/drawing/2014/main" id="{A611CF32-A0D2-4CCD-AC09-E67082675E9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AE19F197-3C06-4BD2-88A8-614E9F462217}"/>
              </a:ext>
            </a:extLst>
          </p:cNvPr>
          <p:cNvSpPr txBox="1"/>
          <p:nvPr userDrawn="1"/>
        </p:nvSpPr>
        <p:spPr>
          <a:xfrm>
            <a:off x="8021256" y="261901"/>
            <a:ext cx="3245318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accelerate my career as a Digital Marketer</a:t>
            </a:r>
            <a:r>
              <a:rPr lang="en-US" sz="1600" dirty="0">
                <a:latin typeface="Montserrat" panose="02000505000000020004" pitchFamily="2" charset="0"/>
              </a:rPr>
              <a:t/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(Accelerate/upgrading)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B77743F5-6926-0D2C-FE06-4EF7628C50CD}"/>
              </a:ext>
            </a:extLst>
          </p:cNvPr>
          <p:cNvSpPr txBox="1"/>
          <p:nvPr userDrawn="1"/>
        </p:nvSpPr>
        <p:spPr>
          <a:xfrm>
            <a:off x="643873" y="269814"/>
            <a:ext cx="7183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 Strengths </a:t>
            </a:r>
          </a:p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and Weaknesses</a:t>
            </a:r>
            <a:endParaRPr lang="en-ID" sz="24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157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643386" y="563428"/>
            <a:ext cx="37345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My Timeline</a:t>
            </a:r>
            <a:endParaRPr lang="en-ID" sz="24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24294" y="1265227"/>
            <a:ext cx="8682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After understanding all aspect, my learning timelines are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43386" y="10843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=""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8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=""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5739" y="2133823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685739" y="1764155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1" name="Text Placeholder 24">
            <a:extLst>
              <a:ext uri="{FF2B5EF4-FFF2-40B4-BE49-F238E27FC236}">
                <a16:creationId xmlns=""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739" y="2434379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="" xmlns:a16="http://schemas.microsoft.com/office/drawing/2014/main" id="{4E47FE8D-6A88-4840-A3DB-943397E96D2A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="" xmlns:a16="http://schemas.microsoft.com/office/drawing/2014/main" id="{3D9FA854-3F49-43D1-9255-9276DF043EA2}"/>
              </a:ext>
            </a:extLst>
          </p:cNvPr>
          <p:cNvSpPr txBox="1"/>
          <p:nvPr userDrawn="1"/>
        </p:nvSpPr>
        <p:spPr>
          <a:xfrm>
            <a:off x="6761419" y="1764155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75" name="Text Placeholder 24">
            <a:extLst>
              <a:ext uri="{FF2B5EF4-FFF2-40B4-BE49-F238E27FC236}">
                <a16:creationId xmlns="" xmlns:a16="http://schemas.microsoft.com/office/drawing/2014/main" id="{17684E3B-8118-4F19-8D42-9D921B22E7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61419" y="2133823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76" name="Text Placeholder 24">
            <a:extLst>
              <a:ext uri="{FF2B5EF4-FFF2-40B4-BE49-F238E27FC236}">
                <a16:creationId xmlns="" xmlns:a16="http://schemas.microsoft.com/office/drawing/2014/main" id="{A856A403-2C4D-4618-A412-3E0177FAE9A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761419" y="2434379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77" name="Text Placeholder 24">
            <a:extLst>
              <a:ext uri="{FF2B5EF4-FFF2-40B4-BE49-F238E27FC236}">
                <a16:creationId xmlns="" xmlns:a16="http://schemas.microsoft.com/office/drawing/2014/main" id="{082DAFB9-6843-4975-AEF5-652AE3CB2E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6418" y="3265030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="" xmlns:a16="http://schemas.microsoft.com/office/drawing/2014/main" id="{57DD95CA-73BC-4AB3-9F13-A5B57A4F50B5}"/>
              </a:ext>
            </a:extLst>
          </p:cNvPr>
          <p:cNvSpPr txBox="1"/>
          <p:nvPr userDrawn="1"/>
        </p:nvSpPr>
        <p:spPr>
          <a:xfrm>
            <a:off x="686417" y="2895362"/>
            <a:ext cx="4734559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6-months 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79" name="Text Placeholder 24">
            <a:extLst>
              <a:ext uri="{FF2B5EF4-FFF2-40B4-BE49-F238E27FC236}">
                <a16:creationId xmlns="" xmlns:a16="http://schemas.microsoft.com/office/drawing/2014/main" id="{94A57A1F-9859-4423-A779-A9B75DAD1EF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86418" y="3565586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="" xmlns:a16="http://schemas.microsoft.com/office/drawing/2014/main" id="{6F470F01-9FC4-4713-9EAC-3E4198C87539}"/>
              </a:ext>
            </a:extLst>
          </p:cNvPr>
          <p:cNvSpPr txBox="1"/>
          <p:nvPr userDrawn="1"/>
        </p:nvSpPr>
        <p:spPr>
          <a:xfrm>
            <a:off x="6762098" y="2895362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1" name="Text Placeholder 24">
            <a:extLst>
              <a:ext uri="{FF2B5EF4-FFF2-40B4-BE49-F238E27FC236}">
                <a16:creationId xmlns="" xmlns:a16="http://schemas.microsoft.com/office/drawing/2014/main" id="{13D650A5-D1D9-4B65-858F-5B39872E837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62098" y="3265030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2" name="Text Placeholder 24">
            <a:extLst>
              <a:ext uri="{FF2B5EF4-FFF2-40B4-BE49-F238E27FC236}">
                <a16:creationId xmlns="" xmlns:a16="http://schemas.microsoft.com/office/drawing/2014/main" id="{E9DAAC79-1F77-4537-BCDF-200230EE6DE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62098" y="3565586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3" name="Text Placeholder 24">
            <a:extLst>
              <a:ext uri="{FF2B5EF4-FFF2-40B4-BE49-F238E27FC236}">
                <a16:creationId xmlns="" xmlns:a16="http://schemas.microsoft.com/office/drawing/2014/main" id="{BEB45F6F-9D74-4709-964D-109D512EC9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5739" y="4381804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="" xmlns:a16="http://schemas.microsoft.com/office/drawing/2014/main" id="{E9ADC43A-47C1-407B-8059-57A4090198DD}"/>
              </a:ext>
            </a:extLst>
          </p:cNvPr>
          <p:cNvSpPr txBox="1"/>
          <p:nvPr userDrawn="1"/>
        </p:nvSpPr>
        <p:spPr>
          <a:xfrm>
            <a:off x="685738" y="4012136"/>
            <a:ext cx="4816519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12-months 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5" name="Text Placeholder 24">
            <a:extLst>
              <a:ext uri="{FF2B5EF4-FFF2-40B4-BE49-F238E27FC236}">
                <a16:creationId xmlns="" xmlns:a16="http://schemas.microsoft.com/office/drawing/2014/main" id="{863A1E19-96C1-4132-84B4-42856863981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5739" y="4682360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="" xmlns:a16="http://schemas.microsoft.com/office/drawing/2014/main" id="{96844357-2977-4802-9120-6FFC1DF347D8}"/>
              </a:ext>
            </a:extLst>
          </p:cNvPr>
          <p:cNvSpPr txBox="1"/>
          <p:nvPr userDrawn="1"/>
        </p:nvSpPr>
        <p:spPr>
          <a:xfrm>
            <a:off x="6761419" y="4012136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7" name="Text Placeholder 24">
            <a:extLst>
              <a:ext uri="{FF2B5EF4-FFF2-40B4-BE49-F238E27FC236}">
                <a16:creationId xmlns="" xmlns:a16="http://schemas.microsoft.com/office/drawing/2014/main" id="{9F7E5BCC-CF0F-4F6D-93BB-FD2D42EBD7A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61419" y="4381804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8" name="Text Placeholder 24">
            <a:extLst>
              <a:ext uri="{FF2B5EF4-FFF2-40B4-BE49-F238E27FC236}">
                <a16:creationId xmlns="" xmlns:a16="http://schemas.microsoft.com/office/drawing/2014/main" id="{608FF19C-4ED6-4156-BB05-555FB4B34D7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61419" y="4682360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="" xmlns:a16="http://schemas.microsoft.com/office/drawing/2014/main" id="{9FCCFFCB-7140-4D5A-AE50-1D34B01242EF}"/>
              </a:ext>
            </a:extLst>
          </p:cNvPr>
          <p:cNvSpPr txBox="1"/>
          <p:nvPr userDrawn="1"/>
        </p:nvSpPr>
        <p:spPr>
          <a:xfrm>
            <a:off x="4551680" y="5322704"/>
            <a:ext cx="7879080" cy="950119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="" xmlns:a16="http://schemas.microsoft.com/office/drawing/2014/main" id="{FD185473-88AC-4655-9CB4-A0BA54FA13DC}"/>
              </a:ext>
            </a:extLst>
          </p:cNvPr>
          <p:cNvSpPr txBox="1"/>
          <p:nvPr userDrawn="1"/>
        </p:nvSpPr>
        <p:spPr>
          <a:xfrm>
            <a:off x="4975796" y="5415898"/>
            <a:ext cx="71606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TIPS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pic>
        <p:nvPicPr>
          <p:cNvPr id="3" name="Graphic 2" descr="Lightbulb and gear outline">
            <a:extLst>
              <a:ext uri="{FF2B5EF4-FFF2-40B4-BE49-F238E27FC236}">
                <a16:creationId xmlns="" xmlns:a16="http://schemas.microsoft.com/office/drawing/2014/main" id="{42708100-483E-485F-BA1F-A9432631BD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2781" y="5386403"/>
            <a:ext cx="373655" cy="373655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="" xmlns:a16="http://schemas.microsoft.com/office/drawing/2014/main" id="{BC8E7274-A382-4C16-BEA1-9E004F33C061}"/>
              </a:ext>
            </a:extLst>
          </p:cNvPr>
          <p:cNvSpPr txBox="1"/>
          <p:nvPr userDrawn="1"/>
        </p:nvSpPr>
        <p:spPr>
          <a:xfrm>
            <a:off x="4604407" y="5753467"/>
            <a:ext cx="68967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 b="0" dirty="0">
                <a:solidFill>
                  <a:schemeClr val="tx1"/>
                </a:solidFill>
                <a:latin typeface="Montserrat" panose="02000505000000020004" pitchFamily="2" charset="0"/>
              </a:rPr>
              <a:t>Do not push yourself too hard or setting unrealistic timeline, try to focus on learning what matter most that you think will give the biggest contribution to achieve your goal</a:t>
            </a:r>
            <a:endParaRPr lang="en-ID" sz="12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="" xmlns:a16="http://schemas.microsoft.com/office/drawing/2014/main" id="{23C63543-8A40-4419-9BE2-A54A8713216A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93" name="사각형: 둥근 모서리 52">
              <a:extLst>
                <a:ext uri="{FF2B5EF4-FFF2-40B4-BE49-F238E27FC236}">
                  <a16:creationId xmlns="" xmlns:a16="http://schemas.microsoft.com/office/drawing/2014/main" id="{0DCF5E42-2D9F-47B2-8A46-869E79FE7FEF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94" name="Graphic 93" descr="Aspiration outline">
              <a:extLst>
                <a:ext uri="{FF2B5EF4-FFF2-40B4-BE49-F238E27FC236}">
                  <a16:creationId xmlns="" xmlns:a16="http://schemas.microsoft.com/office/drawing/2014/main" id="{9650579E-4167-4443-A119-9ECC5266672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95" name="TextBox 94">
            <a:extLst>
              <a:ext uri="{FF2B5EF4-FFF2-40B4-BE49-F238E27FC236}">
                <a16:creationId xmlns="" xmlns:a16="http://schemas.microsoft.com/office/drawing/2014/main" id="{6845CEB7-B4E2-4D43-BD62-1A84D30A13B4}"/>
              </a:ext>
            </a:extLst>
          </p:cNvPr>
          <p:cNvSpPr txBox="1"/>
          <p:nvPr userDrawn="1"/>
        </p:nvSpPr>
        <p:spPr>
          <a:xfrm>
            <a:off x="8021256" y="261901"/>
            <a:ext cx="3245318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accelerate my career as a Digital Marketer</a:t>
            </a:r>
            <a:r>
              <a:rPr lang="en-US" sz="1600" dirty="0">
                <a:latin typeface="Montserrat" panose="02000505000000020004" pitchFamily="2" charset="0"/>
              </a:rPr>
              <a:t/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(Accelerate/upgrading)</a:t>
            </a:r>
            <a:endParaRPr lang="en-ID" sz="1600" dirty="0"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0733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="" xmlns:a16="http://schemas.microsoft.com/office/drawing/2014/main" id="{8EB54A64-3875-43E4-BD1A-40FD0E509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Konten 2">
            <a:extLst>
              <a:ext uri="{FF2B5EF4-FFF2-40B4-BE49-F238E27FC236}">
                <a16:creationId xmlns="" xmlns:a16="http://schemas.microsoft.com/office/drawing/2014/main" id="{86613567-7A37-4FB0-8D16-4AC450534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anggal 3">
            <a:extLst>
              <a:ext uri="{FF2B5EF4-FFF2-40B4-BE49-F238E27FC236}">
                <a16:creationId xmlns="" xmlns:a16="http://schemas.microsoft.com/office/drawing/2014/main" id="{251DE77B-2D6A-4AF7-9AA0-7873208A0B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="" xmlns:a16="http://schemas.microsoft.com/office/drawing/2014/main" id="{91B7E527-9E04-4E62-AAB8-7FF7E9AF2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="" xmlns:a16="http://schemas.microsoft.com/office/drawing/2014/main" id="{7E2D866F-DFAA-485E-B079-5AA11EC8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57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="" xmlns:a16="http://schemas.microsoft.com/office/drawing/2014/main" id="{E1182ED2-3C22-4BF0-8E3C-85DB8AFEA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2">
            <a:extLst>
              <a:ext uri="{FF2B5EF4-FFF2-40B4-BE49-F238E27FC236}">
                <a16:creationId xmlns="" xmlns:a16="http://schemas.microsoft.com/office/drawing/2014/main" id="{6EABE598-D817-444E-8E06-F5FC4459B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Tanggal 3">
            <a:extLst>
              <a:ext uri="{FF2B5EF4-FFF2-40B4-BE49-F238E27FC236}">
                <a16:creationId xmlns="" xmlns:a16="http://schemas.microsoft.com/office/drawing/2014/main" id="{3BFBEDE2-D272-4A4E-83DF-1E4202693F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="" xmlns:a16="http://schemas.microsoft.com/office/drawing/2014/main" id="{EB3AAC26-70D4-4C9A-AF76-471490B1B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="" xmlns:a16="http://schemas.microsoft.com/office/drawing/2014/main" id="{FC51175C-4009-45DF-8BFC-626292058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478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="" xmlns:a16="http://schemas.microsoft.com/office/drawing/2014/main" id="{E31D0104-D0B6-4A51-BFAA-E3B0B6A6D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Konten 2">
            <a:extLst>
              <a:ext uri="{FF2B5EF4-FFF2-40B4-BE49-F238E27FC236}">
                <a16:creationId xmlns="" xmlns:a16="http://schemas.microsoft.com/office/drawing/2014/main" id="{5859D1D8-EF23-48D3-B109-DAC69E43B6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Konten 3">
            <a:extLst>
              <a:ext uri="{FF2B5EF4-FFF2-40B4-BE49-F238E27FC236}">
                <a16:creationId xmlns="" xmlns:a16="http://schemas.microsoft.com/office/drawing/2014/main" id="{3EA0140F-A07B-4AD0-9634-99E817A2D3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5" name="Tampungan Tanggal 4">
            <a:extLst>
              <a:ext uri="{FF2B5EF4-FFF2-40B4-BE49-F238E27FC236}">
                <a16:creationId xmlns="" xmlns:a16="http://schemas.microsoft.com/office/drawing/2014/main" id="{4B9C792C-E1CC-45AF-BA6B-1D5C37EBA4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Tampungan Kaki 5">
            <a:extLst>
              <a:ext uri="{FF2B5EF4-FFF2-40B4-BE49-F238E27FC236}">
                <a16:creationId xmlns="" xmlns:a16="http://schemas.microsoft.com/office/drawing/2014/main" id="{47E92D15-9148-41DD-A33F-46C4172D4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ampungan Nomor Slide 6">
            <a:extLst>
              <a:ext uri="{FF2B5EF4-FFF2-40B4-BE49-F238E27FC236}">
                <a16:creationId xmlns="" xmlns:a16="http://schemas.microsoft.com/office/drawing/2014/main" id="{09F962A9-618E-45A5-86EE-D7A35B14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404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="" xmlns:a16="http://schemas.microsoft.com/office/drawing/2014/main" id="{5E14670B-2216-4E76-B5F0-89B4CD4BD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2">
            <a:extLst>
              <a:ext uri="{FF2B5EF4-FFF2-40B4-BE49-F238E27FC236}">
                <a16:creationId xmlns="" xmlns:a16="http://schemas.microsoft.com/office/drawing/2014/main" id="{DF97EE93-DD47-421B-9248-85A009007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4" name="Tampungan Konten 3">
            <a:extLst>
              <a:ext uri="{FF2B5EF4-FFF2-40B4-BE49-F238E27FC236}">
                <a16:creationId xmlns="" xmlns:a16="http://schemas.microsoft.com/office/drawing/2014/main" id="{FFC27B80-CE65-485D-9F57-B0D5C2EA5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5" name="Tampungan Teks 4">
            <a:extLst>
              <a:ext uri="{FF2B5EF4-FFF2-40B4-BE49-F238E27FC236}">
                <a16:creationId xmlns="" xmlns:a16="http://schemas.microsoft.com/office/drawing/2014/main" id="{C85B649D-1E05-4DED-88EF-E5FF56B4D0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6" name="Tampungan Konten 5">
            <a:extLst>
              <a:ext uri="{FF2B5EF4-FFF2-40B4-BE49-F238E27FC236}">
                <a16:creationId xmlns="" xmlns:a16="http://schemas.microsoft.com/office/drawing/2014/main" id="{FE493C53-14E5-48F5-B8A3-0914D951BA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7" name="Tampungan Tanggal 6">
            <a:extLst>
              <a:ext uri="{FF2B5EF4-FFF2-40B4-BE49-F238E27FC236}">
                <a16:creationId xmlns="" xmlns:a16="http://schemas.microsoft.com/office/drawing/2014/main" id="{DF298596-A0AE-4A0D-B627-0A4749E043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8" name="Tampungan Kaki 7">
            <a:extLst>
              <a:ext uri="{FF2B5EF4-FFF2-40B4-BE49-F238E27FC236}">
                <a16:creationId xmlns="" xmlns:a16="http://schemas.microsoft.com/office/drawing/2014/main" id="{1000297B-BEE9-42A7-A7C5-594CF26B0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Tampungan Nomor Slide 8">
            <a:extLst>
              <a:ext uri="{FF2B5EF4-FFF2-40B4-BE49-F238E27FC236}">
                <a16:creationId xmlns="" xmlns:a16="http://schemas.microsoft.com/office/drawing/2014/main" id="{04B17DAE-3977-49A4-A9BE-8756F1AB5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9517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="" xmlns:a16="http://schemas.microsoft.com/office/drawing/2014/main" id="{A42BBFDE-614E-4BA1-9940-92FEDF1B2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anggal 2">
            <a:extLst>
              <a:ext uri="{FF2B5EF4-FFF2-40B4-BE49-F238E27FC236}">
                <a16:creationId xmlns="" xmlns:a16="http://schemas.microsoft.com/office/drawing/2014/main" id="{A1190ED9-E084-4725-80C4-4DEE2558C6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4" name="Tampungan Kaki 3">
            <a:extLst>
              <a:ext uri="{FF2B5EF4-FFF2-40B4-BE49-F238E27FC236}">
                <a16:creationId xmlns="" xmlns:a16="http://schemas.microsoft.com/office/drawing/2014/main" id="{94BD8270-A710-48F1-9580-89E9E5085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ampungan Nomor Slide 4">
            <a:extLst>
              <a:ext uri="{FF2B5EF4-FFF2-40B4-BE49-F238E27FC236}">
                <a16:creationId xmlns="" xmlns:a16="http://schemas.microsoft.com/office/drawing/2014/main" id="{56AD82F8-DDF0-4068-8735-A1A745138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2015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Tanggal 1">
            <a:extLst>
              <a:ext uri="{FF2B5EF4-FFF2-40B4-BE49-F238E27FC236}">
                <a16:creationId xmlns="" xmlns:a16="http://schemas.microsoft.com/office/drawing/2014/main" id="{76D99F74-E38B-42A9-9EDF-84CF5CE420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3" name="Tampungan Kaki 2">
            <a:extLst>
              <a:ext uri="{FF2B5EF4-FFF2-40B4-BE49-F238E27FC236}">
                <a16:creationId xmlns="" xmlns:a16="http://schemas.microsoft.com/office/drawing/2014/main" id="{2BE3EDDC-671D-440F-9D64-42655DCC2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Tampungan Nomor Slide 3">
            <a:extLst>
              <a:ext uri="{FF2B5EF4-FFF2-40B4-BE49-F238E27FC236}">
                <a16:creationId xmlns="" xmlns:a16="http://schemas.microsoft.com/office/drawing/2014/main" id="{ACB0F982-9DDC-4EAA-AAD7-DE1BC2A8D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188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="" xmlns:a16="http://schemas.microsoft.com/office/drawing/2014/main" id="{CF5EDB76-0C58-4FD8-9F1F-D783F6BD1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Konten 2">
            <a:extLst>
              <a:ext uri="{FF2B5EF4-FFF2-40B4-BE49-F238E27FC236}">
                <a16:creationId xmlns="" xmlns:a16="http://schemas.microsoft.com/office/drawing/2014/main" id="{846DEFCF-7447-410C-AC6A-A8D070042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eks 3">
            <a:extLst>
              <a:ext uri="{FF2B5EF4-FFF2-40B4-BE49-F238E27FC236}">
                <a16:creationId xmlns="" xmlns:a16="http://schemas.microsoft.com/office/drawing/2014/main" id="{ABDC016F-3FDE-4051-8924-B0EF1769C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="" xmlns:a16="http://schemas.microsoft.com/office/drawing/2014/main" id="{E30E3DB1-739E-4356-BBC0-A42570E3A0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Tampungan Kaki 5">
            <a:extLst>
              <a:ext uri="{FF2B5EF4-FFF2-40B4-BE49-F238E27FC236}">
                <a16:creationId xmlns="" xmlns:a16="http://schemas.microsoft.com/office/drawing/2014/main" id="{487A3B51-9E3E-4D4F-9EB8-F57AE3152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ampungan Nomor Slide 6">
            <a:extLst>
              <a:ext uri="{FF2B5EF4-FFF2-40B4-BE49-F238E27FC236}">
                <a16:creationId xmlns="" xmlns:a16="http://schemas.microsoft.com/office/drawing/2014/main" id="{1D9C29C7-C5D8-498D-8F3D-E170C0639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66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="" xmlns:a16="http://schemas.microsoft.com/office/drawing/2014/main" id="{93EA54AB-2D6F-40AB-9CA0-EE28EE641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Gambar 2">
            <a:extLst>
              <a:ext uri="{FF2B5EF4-FFF2-40B4-BE49-F238E27FC236}">
                <a16:creationId xmlns="" xmlns:a16="http://schemas.microsoft.com/office/drawing/2014/main" id="{EB0C8F7B-F015-40A5-AFCD-28109F1D7D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ampungan Teks 3">
            <a:extLst>
              <a:ext uri="{FF2B5EF4-FFF2-40B4-BE49-F238E27FC236}">
                <a16:creationId xmlns="" xmlns:a16="http://schemas.microsoft.com/office/drawing/2014/main" id="{1D849923-7E7E-478E-856D-D0A766458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d-ID"/>
              <a:t>Klik untuk edit gaya teks Master</a:t>
            </a:r>
          </a:p>
        </p:txBody>
      </p:sp>
      <p:sp>
        <p:nvSpPr>
          <p:cNvPr id="5" name="Tampungan Tanggal 4">
            <a:extLst>
              <a:ext uri="{FF2B5EF4-FFF2-40B4-BE49-F238E27FC236}">
                <a16:creationId xmlns="" xmlns:a16="http://schemas.microsoft.com/office/drawing/2014/main" id="{600D963A-9150-49E5-8608-5EF9D534FD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Tampungan Kaki 5">
            <a:extLst>
              <a:ext uri="{FF2B5EF4-FFF2-40B4-BE49-F238E27FC236}">
                <a16:creationId xmlns="" xmlns:a16="http://schemas.microsoft.com/office/drawing/2014/main" id="{E80FCF8B-F9EA-4AA1-BC44-D31641DF5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ampungan Nomor Slide 6">
            <a:extLst>
              <a:ext uri="{FF2B5EF4-FFF2-40B4-BE49-F238E27FC236}">
                <a16:creationId xmlns="" xmlns:a16="http://schemas.microsoft.com/office/drawing/2014/main" id="{C00C5DEA-2CBF-4442-910F-057266563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43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1104900" y="356574"/>
            <a:ext cx="43946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Yourself</a:t>
            </a:r>
            <a:endParaRPr lang="en-ID" sz="32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180415" y="1379527"/>
            <a:ext cx="86633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are the negative self concepts that I have: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799506" y="11986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=""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4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=""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860" y="2248121"/>
            <a:ext cx="3283627" cy="127052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I will never win if I have to compete with the smarter people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841860" y="1878455"/>
            <a:ext cx="173779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Self Concept 1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4508984" y="1878455"/>
            <a:ext cx="1737789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Self Concept 2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02684F81-FA45-49DA-A5BA-F9A0E5ABF7B2}"/>
              </a:ext>
            </a:extLst>
          </p:cNvPr>
          <p:cNvSpPr txBox="1"/>
          <p:nvPr userDrawn="1"/>
        </p:nvSpPr>
        <p:spPr>
          <a:xfrm>
            <a:off x="8176109" y="1878454"/>
            <a:ext cx="209744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Self Concept 3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=""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08985" y="2243811"/>
            <a:ext cx="3283627" cy="127607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I will never survived if I have to present ideas to C-level company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="" xmlns:a16="http://schemas.microsoft.com/office/drawing/2014/main" id="{93C61B5C-F462-4751-A767-84B4DDC8FB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76110" y="2243811"/>
            <a:ext cx="3280153" cy="127607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  <a:sym typeface="Wingdings" pitchFamily="2" charset="2"/>
              </a:defRPr>
            </a:lvl1pPr>
          </a:lstStyle>
          <a:p>
            <a:pPr lvl="0"/>
            <a:r>
              <a:rPr lang="en-US" dirty="0"/>
              <a:t>I will never survived the digital world because the competition too high 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850C86F8-9BA5-48B2-8833-51594A9CD7B6}"/>
              </a:ext>
            </a:extLst>
          </p:cNvPr>
          <p:cNvSpPr txBox="1"/>
          <p:nvPr userDrawn="1"/>
        </p:nvSpPr>
        <p:spPr>
          <a:xfrm>
            <a:off x="1180415" y="3915641"/>
            <a:ext cx="9604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My strategies to change my self concept to be better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="" xmlns:a16="http://schemas.microsoft.com/office/drawing/2014/main" id="{55928F26-BC1F-4516-B8B9-7C2F154D9611}"/>
              </a:ext>
            </a:extLst>
          </p:cNvPr>
          <p:cNvGrpSpPr/>
          <p:nvPr userDrawn="1"/>
        </p:nvGrpSpPr>
        <p:grpSpPr>
          <a:xfrm>
            <a:off x="799506" y="3734811"/>
            <a:ext cx="472865" cy="535472"/>
            <a:chOff x="464969" y="1198697"/>
            <a:chExt cx="472865" cy="535472"/>
          </a:xfrm>
        </p:grpSpPr>
        <p:sp>
          <p:nvSpPr>
            <p:cNvPr id="49" name="사각형: 둥근 모서리 52">
              <a:extLst>
                <a:ext uri="{FF2B5EF4-FFF2-40B4-BE49-F238E27FC236}">
                  <a16:creationId xmlns="" xmlns:a16="http://schemas.microsoft.com/office/drawing/2014/main" id="{416C9067-46C7-4FE5-A544-04D4A7A34A3C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="" xmlns:a16="http://schemas.microsoft.com/office/drawing/2014/main" id="{A7AB03EE-1CC4-453B-95E5-860AC331D3F3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5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51" name="Text Placeholder 24">
            <a:extLst>
              <a:ext uri="{FF2B5EF4-FFF2-40B4-BE49-F238E27FC236}">
                <a16:creationId xmlns="" xmlns:a16="http://schemas.microsoft.com/office/drawing/2014/main" id="{2914E44C-1832-4E77-BE95-DBB7682DE6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1860" y="4756414"/>
            <a:ext cx="3283627" cy="127607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(join bootcamp, get familiar with tasks by doing more homework, read a lot, practice 2 hours/day)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9FCFD580-189B-454B-A6BE-EB6EB43BDC39}"/>
              </a:ext>
            </a:extLst>
          </p:cNvPr>
          <p:cNvSpPr txBox="1"/>
          <p:nvPr userDrawn="1"/>
        </p:nvSpPr>
        <p:spPr>
          <a:xfrm>
            <a:off x="841860" y="4386748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Strategy 1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6420D6A8-02EB-43BF-8F9B-F8E411C2E386}"/>
              </a:ext>
            </a:extLst>
          </p:cNvPr>
          <p:cNvSpPr txBox="1"/>
          <p:nvPr userDrawn="1"/>
        </p:nvSpPr>
        <p:spPr>
          <a:xfrm>
            <a:off x="4508985" y="4386748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Strategy 2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37FAD48B-2B28-410A-BD2C-7774E7653CC7}"/>
              </a:ext>
            </a:extLst>
          </p:cNvPr>
          <p:cNvSpPr txBox="1"/>
          <p:nvPr userDrawn="1"/>
        </p:nvSpPr>
        <p:spPr>
          <a:xfrm>
            <a:off x="8176110" y="4386747"/>
            <a:ext cx="143624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Strategy 3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7" name="Text Placeholder 24">
            <a:extLst>
              <a:ext uri="{FF2B5EF4-FFF2-40B4-BE49-F238E27FC236}">
                <a16:creationId xmlns="" xmlns:a16="http://schemas.microsoft.com/office/drawing/2014/main" id="{5BCD8F83-006D-421B-AE93-CCAE0841276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08984" y="4756414"/>
            <a:ext cx="3283627" cy="127607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(get a mentor, join soft skill classes, doing free/low paid project to get as many experience as possible)</a:t>
            </a:r>
          </a:p>
        </p:txBody>
      </p:sp>
      <p:sp>
        <p:nvSpPr>
          <p:cNvPr id="58" name="Text Placeholder 24">
            <a:extLst>
              <a:ext uri="{FF2B5EF4-FFF2-40B4-BE49-F238E27FC236}">
                <a16:creationId xmlns="" xmlns:a16="http://schemas.microsoft.com/office/drawing/2014/main" id="{B4826878-496D-4FAC-A01B-4A1F7B72E9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6108" y="4756414"/>
            <a:ext cx="3283627" cy="127607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(apply to many freelancing platform, read 2 hours/day, join communities)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CBA83A4C-D54D-4507-A98A-47DF93610D81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="" xmlns:a16="http://schemas.microsoft.com/office/drawing/2014/main" id="{B828C6CA-6477-4432-B31B-2E7EBD3F781D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61" name="사각형: 둥근 모서리 52">
              <a:extLst>
                <a:ext uri="{FF2B5EF4-FFF2-40B4-BE49-F238E27FC236}">
                  <a16:creationId xmlns="" xmlns:a16="http://schemas.microsoft.com/office/drawing/2014/main" id="{2796A645-C2E8-4C2B-83C6-6FF6416FC218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62" name="Graphic 61" descr="Briefcase outline">
              <a:extLst>
                <a:ext uri="{FF2B5EF4-FFF2-40B4-BE49-F238E27FC236}">
                  <a16:creationId xmlns="" xmlns:a16="http://schemas.microsoft.com/office/drawing/2014/main" id="{5EE9CE4B-2DE9-48CF-A309-FE7EE212077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63" name="TextBox 62">
            <a:extLst>
              <a:ext uri="{FF2B5EF4-FFF2-40B4-BE49-F238E27FC236}">
                <a16:creationId xmlns="" xmlns:a16="http://schemas.microsoft.com/office/drawing/2014/main" id="{6903EE6F-2AE0-4EF6-8135-41F604BC7ACC}"/>
              </a:ext>
            </a:extLst>
          </p:cNvPr>
          <p:cNvSpPr txBox="1"/>
          <p:nvPr userDrawn="1"/>
        </p:nvSpPr>
        <p:spPr>
          <a:xfrm>
            <a:off x="6096000" y="330577"/>
            <a:ext cx="517057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r>
              <a:rPr lang="en-US" sz="1600" dirty="0">
                <a:latin typeface="Montserrat" panose="02000505000000020004" pitchFamily="2" charset="0"/>
              </a:rPr>
              <a:t/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67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="" xmlns:a16="http://schemas.microsoft.com/office/drawing/2014/main" id="{8E0D5C65-7FD1-4F16-ABEC-E0F709FCC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Vertikal 2">
            <a:extLst>
              <a:ext uri="{FF2B5EF4-FFF2-40B4-BE49-F238E27FC236}">
                <a16:creationId xmlns="" xmlns:a16="http://schemas.microsoft.com/office/drawing/2014/main" id="{C4EBB96E-87F7-4267-A6C6-7411B59A7F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anggal 3">
            <a:extLst>
              <a:ext uri="{FF2B5EF4-FFF2-40B4-BE49-F238E27FC236}">
                <a16:creationId xmlns="" xmlns:a16="http://schemas.microsoft.com/office/drawing/2014/main" id="{F5EB1E90-CA3D-400F-A058-264682B1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="" xmlns:a16="http://schemas.microsoft.com/office/drawing/2014/main" id="{30549BEA-0619-4460-8BB8-C83D530F1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="" xmlns:a16="http://schemas.microsoft.com/office/drawing/2014/main" id="{56524580-C0FE-469A-8339-1FA02B305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970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Vertikal 1">
            <a:extLst>
              <a:ext uri="{FF2B5EF4-FFF2-40B4-BE49-F238E27FC236}">
                <a16:creationId xmlns="" xmlns:a16="http://schemas.microsoft.com/office/drawing/2014/main" id="{9D83E4F7-1D07-4F06-94C4-1A5CE84C21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  <a:endParaRPr lang="en-US"/>
          </a:p>
        </p:txBody>
      </p:sp>
      <p:sp>
        <p:nvSpPr>
          <p:cNvPr id="3" name="Tampungan Teks Vertikal 2">
            <a:extLst>
              <a:ext uri="{FF2B5EF4-FFF2-40B4-BE49-F238E27FC236}">
                <a16:creationId xmlns="" xmlns:a16="http://schemas.microsoft.com/office/drawing/2014/main" id="{68BD9879-C6E2-4A93-95D8-CBDF51280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4" name="Tampungan Tanggal 3">
            <a:extLst>
              <a:ext uri="{FF2B5EF4-FFF2-40B4-BE49-F238E27FC236}">
                <a16:creationId xmlns="" xmlns:a16="http://schemas.microsoft.com/office/drawing/2014/main" id="{DACFA4BD-9933-44FF-8F49-4B2EB4EFA4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DA96C6-FF8C-4C8E-9809-1C36E0F37780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Tampungan Kaki 4">
            <a:extLst>
              <a:ext uri="{FF2B5EF4-FFF2-40B4-BE49-F238E27FC236}">
                <a16:creationId xmlns="" xmlns:a16="http://schemas.microsoft.com/office/drawing/2014/main" id="{FCB5B83C-3B6D-443F-884C-CA55A0BEB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Tampungan Nomor Slide 5">
            <a:extLst>
              <a:ext uri="{FF2B5EF4-FFF2-40B4-BE49-F238E27FC236}">
                <a16:creationId xmlns="" xmlns:a16="http://schemas.microsoft.com/office/drawing/2014/main" id="{2CC1B75A-3239-4757-ACF2-2B2B4EA1B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EBA60-672E-404F-B66A-026E3855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2420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1_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13af0e3739_0_265"/>
          <p:cNvSpPr txBox="1">
            <a:spLocks noGrp="1"/>
          </p:cNvSpPr>
          <p:nvPr>
            <p:ph type="ctrTitle"/>
          </p:nvPr>
        </p:nvSpPr>
        <p:spPr>
          <a:xfrm>
            <a:off x="415606" y="992767"/>
            <a:ext cx="5588700" cy="2412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Montserrat"/>
              <a:buNone/>
              <a:defRPr sz="4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8" name="Google Shape;158;g113af0e3739_0_265"/>
          <p:cNvSpPr txBox="1">
            <a:spLocks noGrp="1"/>
          </p:cNvSpPr>
          <p:nvPr>
            <p:ph type="subTitle" idx="1"/>
          </p:nvPr>
        </p:nvSpPr>
        <p:spPr>
          <a:xfrm>
            <a:off x="415600" y="3540867"/>
            <a:ext cx="5588700" cy="1292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None/>
              <a:defRPr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9" name="Google Shape;159;g113af0e3739_0_26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73930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7235F9-F718-64CB-53DE-2B758ECE2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229D62B-7245-35A7-FABD-B452035088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CD097BE-07F2-038D-B17B-334AD31B5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BBD69A7-4E8F-DBE8-70FE-5322796B1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25309EF-8B9B-4293-8655-5D718513A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594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E374D36-E2A6-EBE7-44A5-A67499FA5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6127BD1-1BE0-C91E-81D5-A2CC62747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9C0547C-B13D-7CF6-569D-D8D2E0A09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D254127-3F8D-FFC1-C47D-B1388A7A0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C283BEC-43FA-F7BF-3BF9-977740732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9307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CD536B3-EFB3-765A-D16B-B5E4E4F86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5D04246-9A7B-4A09-75F4-4C5B6DF82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CF60AC8-37AD-1C7A-685B-0202A6849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A0BE232-328B-6900-7B83-51FB07D9B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1036E1A-0A63-B3BE-E612-081C914F5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8535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DD2D5A8-727F-7190-9985-B6FFAA44C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85FB2CA-0211-4E8A-2C8C-6D54E750E4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6A01DB0-EA84-FEBE-E22E-3DF7F5F5B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202026B-CC01-07EB-3842-FC4F66786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4AE9178-7EFC-C5A7-1B8E-B17A9909B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8A95830-7BA9-89DF-1D49-29A55CBF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308CF54-4B05-2AF2-17A0-F23B9AC37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ABA5FB8-A9F2-907D-3377-2944FDA73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A833BF4-AD59-9CA4-CF88-8612021CFB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092C9E75-D0B0-CE1F-CC1A-4B8593A7B8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13A9828A-9DB3-4D96-123E-2F091D9D22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93C71CEE-3E6B-2640-3DA9-F71A5FE89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774DC377-8737-11F3-AE8B-B201DA15D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706D66BB-0ABA-2B0F-3ECD-54BA69C76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656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0D60258-49B0-5C2A-E0C6-50AB13E75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60AD1272-3892-4C80-5A04-B2A422F9A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44B8FBC-5C59-3A7F-0A89-A25AD16BB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A407F16-E107-D451-2898-C73DC884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7736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3467C19B-D359-E247-25A3-10EE94084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F26867A4-05AA-DD0E-2F86-3A0F040BD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4B7B2FC-F215-CAAF-C1F1-26C30A38C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32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863271" y="510419"/>
            <a:ext cx="43946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2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Yourself</a:t>
            </a:r>
            <a:endParaRPr lang="en-ID" sz="32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231523" y="1364191"/>
            <a:ext cx="9212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Right now my score in Talent Maturity is: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850614" y="1183361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=""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6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=""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88368" y="2244753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>
              <a:buFont typeface="Arial" panose="020B0604020202020204" pitchFamily="34" charset="0"/>
              <a:buNone/>
              <a:defRPr sz="12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New Career Shifter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2188368" y="1812876"/>
            <a:ext cx="1273852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What I have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35" name="Text Placeholder 24">
            <a:extLst>
              <a:ext uri="{FF2B5EF4-FFF2-40B4-BE49-F238E27FC236}">
                <a16:creationId xmlns="" xmlns:a16="http://schemas.microsoft.com/office/drawing/2014/main" id="{14C4019B-5CFE-416B-8347-D6C876A882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60452" y="2218192"/>
            <a:ext cx="1442091" cy="32405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="" xmlns:a16="http://schemas.microsoft.com/office/drawing/2014/main" id="{DC613917-E136-4A48-A3FD-77BB6C1DA1A5}"/>
              </a:ext>
            </a:extLst>
          </p:cNvPr>
          <p:cNvSpPr txBox="1"/>
          <p:nvPr userDrawn="1"/>
        </p:nvSpPr>
        <p:spPr>
          <a:xfrm>
            <a:off x="8744571" y="1812086"/>
            <a:ext cx="1273852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Score I Got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5ACF286B-BADD-4313-AF40-F556C1F9BA21}"/>
              </a:ext>
            </a:extLst>
          </p:cNvPr>
          <p:cNvSpPr txBox="1"/>
          <p:nvPr userDrawn="1"/>
        </p:nvSpPr>
        <p:spPr>
          <a:xfrm>
            <a:off x="1273877" y="2783128"/>
            <a:ext cx="96654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My progress so far to get score 4 by focusing my effort to: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="" xmlns:a16="http://schemas.microsoft.com/office/drawing/2014/main" id="{C45053B5-DDCA-4031-9D22-102A58C44C08}"/>
              </a:ext>
            </a:extLst>
          </p:cNvPr>
          <p:cNvGrpSpPr/>
          <p:nvPr userDrawn="1"/>
        </p:nvGrpSpPr>
        <p:grpSpPr>
          <a:xfrm>
            <a:off x="892968" y="2602298"/>
            <a:ext cx="472865" cy="535472"/>
            <a:chOff x="464969" y="1198697"/>
            <a:chExt cx="472865" cy="535472"/>
          </a:xfrm>
        </p:grpSpPr>
        <p:sp>
          <p:nvSpPr>
            <p:cNvPr id="60" name="사각형: 둥근 모서리 52">
              <a:extLst>
                <a:ext uri="{FF2B5EF4-FFF2-40B4-BE49-F238E27FC236}">
                  <a16:creationId xmlns="" xmlns:a16="http://schemas.microsoft.com/office/drawing/2014/main" id="{57EA022D-30FC-4B80-AA27-5446446A3305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="" xmlns:a16="http://schemas.microsoft.com/office/drawing/2014/main" id="{A320FA6A-9096-4205-B571-AA03D5AEB9D6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7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="" xmlns:a16="http://schemas.microsoft.com/office/drawing/2014/main" id="{E971CF16-531C-461F-89D0-AD4A7EC59DF5}"/>
              </a:ext>
            </a:extLst>
          </p:cNvPr>
          <p:cNvSpPr txBox="1"/>
          <p:nvPr userDrawn="1"/>
        </p:nvSpPr>
        <p:spPr>
          <a:xfrm>
            <a:off x="2230201" y="3258752"/>
            <a:ext cx="1622023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What I will have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66" name="Text Placeholder 24">
            <a:extLst>
              <a:ext uri="{FF2B5EF4-FFF2-40B4-BE49-F238E27FC236}">
                <a16:creationId xmlns="" xmlns:a16="http://schemas.microsoft.com/office/drawing/2014/main" id="{BF9A4D78-3AF2-4C3B-8995-0A2A23CC03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226468" y="3698364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Added 4 Portfolio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="" xmlns:a16="http://schemas.microsoft.com/office/drawing/2014/main" id="{04B83EC3-4F65-4BBD-A127-A3EA12BB0830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78" name="Group 77">
            <a:extLst>
              <a:ext uri="{FF2B5EF4-FFF2-40B4-BE49-F238E27FC236}">
                <a16:creationId xmlns="" xmlns:a16="http://schemas.microsoft.com/office/drawing/2014/main" id="{BC1F88D5-5402-49E3-8730-87488CF3F0FE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79" name="사각형: 둥근 모서리 52">
              <a:extLst>
                <a:ext uri="{FF2B5EF4-FFF2-40B4-BE49-F238E27FC236}">
                  <a16:creationId xmlns="" xmlns:a16="http://schemas.microsoft.com/office/drawing/2014/main" id="{F6AEDEED-BC4D-4C96-8A3C-CCB58DB4E875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80" name="Graphic 79" descr="Briefcase outline">
              <a:extLst>
                <a:ext uri="{FF2B5EF4-FFF2-40B4-BE49-F238E27FC236}">
                  <a16:creationId xmlns="" xmlns:a16="http://schemas.microsoft.com/office/drawing/2014/main" id="{664E9402-C82B-423A-9A20-8B9D12C19E4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81" name="TextBox 80">
            <a:extLst>
              <a:ext uri="{FF2B5EF4-FFF2-40B4-BE49-F238E27FC236}">
                <a16:creationId xmlns="" xmlns:a16="http://schemas.microsoft.com/office/drawing/2014/main" id="{1CFBABCF-0626-48B5-B299-80A029CF3367}"/>
              </a:ext>
            </a:extLst>
          </p:cNvPr>
          <p:cNvSpPr txBox="1"/>
          <p:nvPr userDrawn="1"/>
        </p:nvSpPr>
        <p:spPr>
          <a:xfrm>
            <a:off x="6096000" y="330577"/>
            <a:ext cx="517057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r>
              <a:rPr lang="en-US" sz="1600" dirty="0">
                <a:latin typeface="Montserrat" panose="02000505000000020004" pitchFamily="2" charset="0"/>
              </a:rPr>
              <a:t/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26" name="Text Placeholder 24">
            <a:extLst>
              <a:ext uri="{FF2B5EF4-FFF2-40B4-BE49-F238E27FC236}">
                <a16:creationId xmlns="" xmlns:a16="http://schemas.microsoft.com/office/drawing/2014/main" id="{512DE37E-4925-50AB-9EEF-1CD4AF0874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223538" y="4101402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Final score : 90</a:t>
            </a:r>
          </a:p>
        </p:txBody>
      </p:sp>
      <p:sp>
        <p:nvSpPr>
          <p:cNvPr id="27" name="Text Placeholder 24">
            <a:extLst>
              <a:ext uri="{FF2B5EF4-FFF2-40B4-BE49-F238E27FC236}">
                <a16:creationId xmlns="" xmlns:a16="http://schemas.microsoft.com/office/drawing/2014/main" id="{AB226AB0-60CD-6026-4EE8-914F9268D4A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230201" y="4510104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Tools Mastery Google Analytics (Intermediate)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="" xmlns:a16="http://schemas.microsoft.com/office/drawing/2014/main" id="{E2D0C27F-B095-7B4C-2952-16C73098842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230201" y="6081276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Profile Upgrading (</a:t>
            </a:r>
            <a:r>
              <a:rPr lang="en-US" dirty="0" err="1"/>
              <a:t>Linkedin</a:t>
            </a:r>
            <a:r>
              <a:rPr lang="en-US" dirty="0"/>
              <a:t>): 2 Recommendation, CV + Porto Updated </a:t>
            </a:r>
          </a:p>
        </p:txBody>
      </p:sp>
      <p:sp>
        <p:nvSpPr>
          <p:cNvPr id="30" name="Text Placeholder 24">
            <a:extLst>
              <a:ext uri="{FF2B5EF4-FFF2-40B4-BE49-F238E27FC236}">
                <a16:creationId xmlns="" xmlns:a16="http://schemas.microsoft.com/office/drawing/2014/main" id="{134A6F40-4B85-B3B4-A5A9-F6075D83ACB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660454" y="3692335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89C22E4D-9C0D-AA09-463D-88078041E431}"/>
              </a:ext>
            </a:extLst>
          </p:cNvPr>
          <p:cNvSpPr txBox="1"/>
          <p:nvPr userDrawn="1"/>
        </p:nvSpPr>
        <p:spPr>
          <a:xfrm>
            <a:off x="8660452" y="3253250"/>
            <a:ext cx="1442091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Achievement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39" name="Text Placeholder 24">
            <a:extLst>
              <a:ext uri="{FF2B5EF4-FFF2-40B4-BE49-F238E27FC236}">
                <a16:creationId xmlns="" xmlns:a16="http://schemas.microsoft.com/office/drawing/2014/main" id="{5867EF22-0630-0C28-571B-DBCE7D2CCC6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60455" y="4101401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="" xmlns:a16="http://schemas.microsoft.com/office/drawing/2014/main" id="{7637670F-31E2-3192-FD5A-86EFC498520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60455" y="4510103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="" xmlns:a16="http://schemas.microsoft.com/office/drawing/2014/main" id="{7BCE3565-7D6E-04C6-A035-B2233C6E3FC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660453" y="6078526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9AE5A3AF-D718-CDD3-9A5D-29359D48CC5B}"/>
              </a:ext>
            </a:extLst>
          </p:cNvPr>
          <p:cNvSpPr txBox="1"/>
          <p:nvPr userDrawn="1"/>
        </p:nvSpPr>
        <p:spPr>
          <a:xfrm>
            <a:off x="3512634" y="46835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7" name="Text Placeholder 24">
            <a:extLst>
              <a:ext uri="{FF2B5EF4-FFF2-40B4-BE49-F238E27FC236}">
                <a16:creationId xmlns="" xmlns:a16="http://schemas.microsoft.com/office/drawing/2014/main" id="{5ADE00E2-7396-7142-BB03-9C5B355C4148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226485" y="4918981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Tools Mastery SEO (Intermediate)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="" xmlns:a16="http://schemas.microsoft.com/office/drawing/2014/main" id="{2691DEAB-1891-A07A-9B2B-E06B8A7F19F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656739" y="4918980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="" xmlns:a16="http://schemas.microsoft.com/office/drawing/2014/main" id="{C271E977-9671-46EB-8290-CFA163278ECD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2222768" y="5305555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Tools Mastery SMM (Intermediate) </a:t>
            </a:r>
          </a:p>
        </p:txBody>
      </p:sp>
      <p:sp>
        <p:nvSpPr>
          <p:cNvPr id="45" name="Text Placeholder 24">
            <a:extLst>
              <a:ext uri="{FF2B5EF4-FFF2-40B4-BE49-F238E27FC236}">
                <a16:creationId xmlns="" xmlns:a16="http://schemas.microsoft.com/office/drawing/2014/main" id="{60794832-700F-8075-6931-8FE228AECB5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664173" y="5316705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="" xmlns:a16="http://schemas.microsoft.com/office/drawing/2014/main" id="{5502770A-D0E6-941F-E031-7224A8FF566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230204" y="5692128"/>
            <a:ext cx="6055425" cy="307777"/>
          </a:xfrm>
          <a:prstGeom prst="rect">
            <a:avLst/>
          </a:prstGeom>
        </p:spPr>
        <p:txBody>
          <a:bodyPr anchor="ctr"/>
          <a:lstStyle>
            <a:lvl1pPr marL="0" indent="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ID" sz="1200" b="0" i="0" u="none" strike="noStrike" smtClean="0">
                <a:effectLst/>
                <a:latin typeface="Montserrat" pitchFamily="2" charset="77"/>
              </a:defRPr>
            </a:lvl1pPr>
          </a:lstStyle>
          <a:p>
            <a:pPr lvl="0"/>
            <a:r>
              <a:rPr lang="en-US" dirty="0"/>
              <a:t>Tools Mastery Ads (Intermediate)</a:t>
            </a:r>
          </a:p>
        </p:txBody>
      </p:sp>
      <p:sp>
        <p:nvSpPr>
          <p:cNvPr id="47" name="Text Placeholder 24">
            <a:extLst>
              <a:ext uri="{FF2B5EF4-FFF2-40B4-BE49-F238E27FC236}">
                <a16:creationId xmlns="" xmlns:a16="http://schemas.microsoft.com/office/drawing/2014/main" id="{C20EC094-A651-6BC3-5CA0-6E449BDA3015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660458" y="5692127"/>
            <a:ext cx="1442091" cy="307777"/>
          </a:xfrm>
          <a:prstGeom prst="rect">
            <a:avLst/>
          </a:prstGeom>
        </p:spPr>
        <p:txBody>
          <a:bodyPr anchor="b"/>
          <a:lstStyle>
            <a:lvl1pPr marL="0" indent="0" algn="ctr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☑</a:t>
            </a:r>
          </a:p>
        </p:txBody>
      </p:sp>
    </p:spTree>
    <p:extLst>
      <p:ext uri="{BB962C8B-B14F-4D97-AF65-F5344CB8AC3E}">
        <p14:creationId xmlns:p14="http://schemas.microsoft.com/office/powerpoint/2010/main" val="278182295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491BEE8-2C33-27EB-E560-1CE5BF8EC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99DE633-EB9B-ADB1-4098-843F83C90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9EB8CD5-B0B6-5680-1A34-EB41178DA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557798F-1462-EB7B-9996-30F16B37A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65FFDA2-22AE-A0D4-CFCA-0C7115E65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2BEA65D-B140-0051-0B37-B754C155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1813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59B2D79-ACD7-062A-3E03-D55BDC06C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254CA040-40BB-318F-2057-2E30520DA0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A36A2B9-5A1D-5B25-071E-B80DA4DBD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A70AB5DD-ECE3-F9F1-CE52-7B650EC7E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630E255-990B-5CE4-E126-3D7E3C17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7843A9B-45A7-E815-7DC2-041ECF9F4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2644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C448ADB-AE6E-9025-9A00-BCE8E431A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65313BC-8FF2-CA5E-13C5-992E931E5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A21FBA7-DF38-4B82-13ED-DEBF4A0A3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BAC4399-1ADF-E814-B8A4-931A0530C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2E22F69-EB49-E807-189C-79CAB5A0E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438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EDE18BA5-A53D-4E46-D222-9C71DB100D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11EE5717-4350-CEA7-70E6-8BD1A65CB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AB3922B-C112-9179-F34D-C226C7BE1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225E31F-A791-BD82-627F-3601B46B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E302296-9265-A43F-0FD6-A58566516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95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702951" y="334896"/>
            <a:ext cx="61659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 Strengths</a:t>
            </a:r>
          </a:p>
          <a:p>
            <a:pPr algn="l"/>
            <a:r>
              <a:rPr lang="en-US" sz="2000" b="1" dirty="0">
                <a:solidFill>
                  <a:srgbClr val="0897A1"/>
                </a:solidFill>
                <a:latin typeface="Montserrat" panose="02000505000000020004" pitchFamily="2" charset="0"/>
              </a:rPr>
              <a:t>and Weaknesses</a:t>
            </a:r>
            <a:endParaRPr lang="en-ID" sz="20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124653" y="1265227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To Support my Goal I Have Strength in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99140" y="10843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=""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6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=""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097" y="213382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786097" y="1764155"/>
            <a:ext cx="1397677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My Strength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8170683" y="1764157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Benefit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=""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70683" y="213382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="" xmlns:a16="http://schemas.microsoft.com/office/drawing/2014/main" id="{1343DCC3-085A-4D4E-8697-8FE4C03D4F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6097" y="255237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="" xmlns:a16="http://schemas.microsoft.com/office/drawing/2014/main" id="{5D1F0B66-9BFE-4E9A-8DA1-ECD36D4365A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70683" y="255237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=""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6097" y="297339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3. 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="" xmlns:a16="http://schemas.microsoft.com/office/drawing/2014/main" id="{4B4FC313-38A1-43DA-8D95-46A1560CF9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0683" y="297339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45" name="Text Placeholder 24">
            <a:extLst>
              <a:ext uri="{FF2B5EF4-FFF2-40B4-BE49-F238E27FC236}">
                <a16:creationId xmlns="" xmlns:a16="http://schemas.microsoft.com/office/drawing/2014/main" id="{99C71C4C-CE67-4AFB-A634-B66D54FD90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097" y="339194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4. </a:t>
            </a:r>
          </a:p>
        </p:txBody>
      </p:sp>
      <p:sp>
        <p:nvSpPr>
          <p:cNvPr id="47" name="Text Placeholder 24">
            <a:extLst>
              <a:ext uri="{FF2B5EF4-FFF2-40B4-BE49-F238E27FC236}">
                <a16:creationId xmlns="" xmlns:a16="http://schemas.microsoft.com/office/drawing/2014/main" id="{089DB883-786A-4280-83BD-903860E8E1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70683" y="339194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55" name="Text Placeholder 24">
            <a:extLst>
              <a:ext uri="{FF2B5EF4-FFF2-40B4-BE49-F238E27FC236}">
                <a16:creationId xmlns="" xmlns:a16="http://schemas.microsoft.com/office/drawing/2014/main" id="{57B3F066-C469-4DCD-ADC3-28A172B6795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6097" y="378828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5. </a:t>
            </a:r>
          </a:p>
        </p:txBody>
      </p:sp>
      <p:sp>
        <p:nvSpPr>
          <p:cNvPr id="56" name="Text Placeholder 24">
            <a:extLst>
              <a:ext uri="{FF2B5EF4-FFF2-40B4-BE49-F238E27FC236}">
                <a16:creationId xmlns="" xmlns:a16="http://schemas.microsoft.com/office/drawing/2014/main" id="{68842255-F37C-4CF7-8751-A614F79F74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70683" y="378828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59" name="Text Placeholder 24">
            <a:extLst>
              <a:ext uri="{FF2B5EF4-FFF2-40B4-BE49-F238E27FC236}">
                <a16:creationId xmlns="" xmlns:a16="http://schemas.microsoft.com/office/drawing/2014/main" id="{EA52CC34-9383-4D1F-AB27-6532BEC150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97" y="420683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6. </a:t>
            </a:r>
          </a:p>
        </p:txBody>
      </p:sp>
      <p:sp>
        <p:nvSpPr>
          <p:cNvPr id="60" name="Text Placeholder 24">
            <a:extLst>
              <a:ext uri="{FF2B5EF4-FFF2-40B4-BE49-F238E27FC236}">
                <a16:creationId xmlns="" xmlns:a16="http://schemas.microsoft.com/office/drawing/2014/main" id="{6C6A2A25-2D51-49A4-81E0-93630AF2E8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70683" y="420683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BA5EFB4E-1832-4545-BAFE-69D1441D3257}"/>
              </a:ext>
            </a:extLst>
          </p:cNvPr>
          <p:cNvSpPr txBox="1"/>
          <p:nvPr userDrawn="1"/>
        </p:nvSpPr>
        <p:spPr>
          <a:xfrm>
            <a:off x="2581569" y="5306868"/>
            <a:ext cx="10117806" cy="1235154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504A6AB2-039B-4899-AAC8-B1785FDF696C}"/>
              </a:ext>
            </a:extLst>
          </p:cNvPr>
          <p:cNvSpPr txBox="1"/>
          <p:nvPr userDrawn="1"/>
        </p:nvSpPr>
        <p:spPr>
          <a:xfrm>
            <a:off x="2662292" y="5396013"/>
            <a:ext cx="801031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Strength is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anything can help you to achieve your goal easier or faster it’s including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personality, habit, interest, intelligence, knowledge, or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non-personal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time availability, access to learning facilities, network, money, anything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43EDAF17-4EB5-4413-85A5-4B6BD7DAFDE5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="" xmlns:a16="http://schemas.microsoft.com/office/drawing/2014/main" id="{C9BB21BB-F6E2-4547-A521-C110E8AB0C21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51" name="사각형: 둥근 모서리 52">
              <a:extLst>
                <a:ext uri="{FF2B5EF4-FFF2-40B4-BE49-F238E27FC236}">
                  <a16:creationId xmlns="" xmlns:a16="http://schemas.microsoft.com/office/drawing/2014/main" id="{60198B96-A6A6-423B-989B-6933DE1CF008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52" name="Graphic 51" descr="Briefcase outline">
              <a:extLst>
                <a:ext uri="{FF2B5EF4-FFF2-40B4-BE49-F238E27FC236}">
                  <a16:creationId xmlns="" xmlns:a16="http://schemas.microsoft.com/office/drawing/2014/main" id="{F21CCD69-0938-4D32-8FE1-50746AA731D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C5004973-2097-4EE7-8358-BA2348D43EF8}"/>
              </a:ext>
            </a:extLst>
          </p:cNvPr>
          <p:cNvSpPr txBox="1"/>
          <p:nvPr userDrawn="1"/>
        </p:nvSpPr>
        <p:spPr>
          <a:xfrm>
            <a:off x="6096000" y="330577"/>
            <a:ext cx="517057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r>
              <a:rPr lang="en-US" sz="1600" dirty="0">
                <a:latin typeface="Montserrat" panose="02000505000000020004" pitchFamily="2" charset="0"/>
              </a:rPr>
              <a:t/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2" name="Text Placeholder 24">
            <a:extLst>
              <a:ext uri="{FF2B5EF4-FFF2-40B4-BE49-F238E27FC236}">
                <a16:creationId xmlns="" xmlns:a16="http://schemas.microsoft.com/office/drawing/2014/main" id="{9A08363E-42CF-6249-C61E-3FDB6A9612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81180" y="4624711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7. </a:t>
            </a:r>
          </a:p>
        </p:txBody>
      </p:sp>
      <p:sp>
        <p:nvSpPr>
          <p:cNvPr id="3" name="Text Placeholder 24">
            <a:extLst>
              <a:ext uri="{FF2B5EF4-FFF2-40B4-BE49-F238E27FC236}">
                <a16:creationId xmlns="" xmlns:a16="http://schemas.microsoft.com/office/drawing/2014/main" id="{999D22BB-C82F-D6E3-A564-1E7D6E8367F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65766" y="4624711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</p:spTree>
    <p:extLst>
      <p:ext uri="{BB962C8B-B14F-4D97-AF65-F5344CB8AC3E}">
        <p14:creationId xmlns:p14="http://schemas.microsoft.com/office/powerpoint/2010/main" val="15041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710291" y="354998"/>
            <a:ext cx="37345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 Strengths and Weaknesses</a:t>
            </a:r>
            <a:endParaRPr lang="en-ID" sz="20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91199" y="1265227"/>
            <a:ext cx="65250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But I’m also having weaknesses or obstacles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710291" y="10843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=""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7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=""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52644" y="213382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752644" y="1764155"/>
            <a:ext cx="252848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My Weakness or Obstacle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8137230" y="1764157"/>
            <a:ext cx="932052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Impact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=""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37230" y="213382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="" xmlns:a16="http://schemas.microsoft.com/office/drawing/2014/main" id="{1343DCC3-085A-4D4E-8697-8FE4C03D4F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2644" y="255237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="" xmlns:a16="http://schemas.microsoft.com/office/drawing/2014/main" id="{5D1F0B66-9BFE-4E9A-8DA1-ECD36D4365A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37230" y="255237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=""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2644" y="297339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3. 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="" xmlns:a16="http://schemas.microsoft.com/office/drawing/2014/main" id="{4B4FC313-38A1-43DA-8D95-46A1560CF9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37230" y="297339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45" name="Text Placeholder 24">
            <a:extLst>
              <a:ext uri="{FF2B5EF4-FFF2-40B4-BE49-F238E27FC236}">
                <a16:creationId xmlns="" xmlns:a16="http://schemas.microsoft.com/office/drawing/2014/main" id="{99C71C4C-CE67-4AFB-A634-B66D54FD90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2644" y="339194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4. </a:t>
            </a:r>
          </a:p>
        </p:txBody>
      </p:sp>
      <p:sp>
        <p:nvSpPr>
          <p:cNvPr id="47" name="Text Placeholder 24">
            <a:extLst>
              <a:ext uri="{FF2B5EF4-FFF2-40B4-BE49-F238E27FC236}">
                <a16:creationId xmlns="" xmlns:a16="http://schemas.microsoft.com/office/drawing/2014/main" id="{089DB883-786A-4280-83BD-903860E8E1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37230" y="339194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55" name="Text Placeholder 24">
            <a:extLst>
              <a:ext uri="{FF2B5EF4-FFF2-40B4-BE49-F238E27FC236}">
                <a16:creationId xmlns="" xmlns:a16="http://schemas.microsoft.com/office/drawing/2014/main" id="{57B3F066-C469-4DCD-ADC3-28A172B6795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52644" y="378828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5. </a:t>
            </a:r>
          </a:p>
        </p:txBody>
      </p:sp>
      <p:sp>
        <p:nvSpPr>
          <p:cNvPr id="56" name="Text Placeholder 24">
            <a:extLst>
              <a:ext uri="{FF2B5EF4-FFF2-40B4-BE49-F238E27FC236}">
                <a16:creationId xmlns="" xmlns:a16="http://schemas.microsoft.com/office/drawing/2014/main" id="{68842255-F37C-4CF7-8751-A614F79F74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37230" y="378828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59" name="Text Placeholder 24">
            <a:extLst>
              <a:ext uri="{FF2B5EF4-FFF2-40B4-BE49-F238E27FC236}">
                <a16:creationId xmlns="" xmlns:a16="http://schemas.microsoft.com/office/drawing/2014/main" id="{EA52CC34-9383-4D1F-AB27-6532BEC150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52644" y="420683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6. </a:t>
            </a:r>
          </a:p>
        </p:txBody>
      </p:sp>
      <p:sp>
        <p:nvSpPr>
          <p:cNvPr id="60" name="Text Placeholder 24">
            <a:extLst>
              <a:ext uri="{FF2B5EF4-FFF2-40B4-BE49-F238E27FC236}">
                <a16:creationId xmlns="" xmlns:a16="http://schemas.microsoft.com/office/drawing/2014/main" id="{6C6A2A25-2D51-49A4-81E0-93630AF2E8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37230" y="420683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BA5EFB4E-1832-4545-BAFE-69D1441D3257}"/>
              </a:ext>
            </a:extLst>
          </p:cNvPr>
          <p:cNvSpPr txBox="1"/>
          <p:nvPr userDrawn="1"/>
        </p:nvSpPr>
        <p:spPr>
          <a:xfrm>
            <a:off x="2559267" y="5336365"/>
            <a:ext cx="10117806" cy="1235154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504A6AB2-039B-4899-AAC8-B1785FDF696C}"/>
              </a:ext>
            </a:extLst>
          </p:cNvPr>
          <p:cNvSpPr txBox="1"/>
          <p:nvPr userDrawn="1"/>
        </p:nvSpPr>
        <p:spPr>
          <a:xfrm>
            <a:off x="2760133" y="5425510"/>
            <a:ext cx="836654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Weakness or Obstacle is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anything can disturb you to achieve your goal, make it slower or harder to be achieve. it’s including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personality, habit, interest, intelligence, knowledge, or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non-personal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time availability, access to learning facilities, network, money, anything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079DA09E-6E53-481B-9E3C-34213779E5D6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="" xmlns:a16="http://schemas.microsoft.com/office/drawing/2014/main" id="{7591E386-61AE-48A1-91C6-456FAE531E0B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37" name="사각형: 둥근 모서리 52">
              <a:extLst>
                <a:ext uri="{FF2B5EF4-FFF2-40B4-BE49-F238E27FC236}">
                  <a16:creationId xmlns="" xmlns:a16="http://schemas.microsoft.com/office/drawing/2014/main" id="{FBC89F85-3901-41C7-A9B0-91D707A0403D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38" name="Graphic 37" descr="Briefcase outline">
              <a:extLst>
                <a:ext uri="{FF2B5EF4-FFF2-40B4-BE49-F238E27FC236}">
                  <a16:creationId xmlns="" xmlns:a16="http://schemas.microsoft.com/office/drawing/2014/main" id="{F0070895-4BAF-4377-9D97-852F8FA321B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68F5394E-995D-4CE9-BDA2-4D0AC042E460}"/>
              </a:ext>
            </a:extLst>
          </p:cNvPr>
          <p:cNvSpPr txBox="1"/>
          <p:nvPr userDrawn="1"/>
        </p:nvSpPr>
        <p:spPr>
          <a:xfrm>
            <a:off x="6345044" y="330577"/>
            <a:ext cx="492153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r>
              <a:rPr lang="en-US" sz="1600" dirty="0">
                <a:latin typeface="Montserrat" panose="02000505000000020004" pitchFamily="2" charset="0"/>
              </a:rPr>
              <a:t/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2" name="Text Placeholder 24">
            <a:extLst>
              <a:ext uri="{FF2B5EF4-FFF2-40B4-BE49-F238E27FC236}">
                <a16:creationId xmlns="" xmlns:a16="http://schemas.microsoft.com/office/drawing/2014/main" id="{BB22546A-39AF-0535-E098-A34EB5D27C5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7727" y="4605048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7. </a:t>
            </a:r>
          </a:p>
        </p:txBody>
      </p:sp>
      <p:sp>
        <p:nvSpPr>
          <p:cNvPr id="3" name="Text Placeholder 24">
            <a:extLst>
              <a:ext uri="{FF2B5EF4-FFF2-40B4-BE49-F238E27FC236}">
                <a16:creationId xmlns="" xmlns:a16="http://schemas.microsoft.com/office/drawing/2014/main" id="{E3684B4E-142C-E942-C153-7FE0B80194A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32313" y="4605048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How that weakness impact you</a:t>
            </a:r>
          </a:p>
        </p:txBody>
      </p:sp>
    </p:spTree>
    <p:extLst>
      <p:ext uri="{BB962C8B-B14F-4D97-AF65-F5344CB8AC3E}">
        <p14:creationId xmlns:p14="http://schemas.microsoft.com/office/powerpoint/2010/main" val="3282896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583575" y="502643"/>
            <a:ext cx="45682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My Learning Timelines</a:t>
            </a:r>
            <a:endParaRPr lang="en-ID" sz="24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124652" y="1265227"/>
            <a:ext cx="86821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After understanding all aspect, my learning timelines are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583576" y="1084397"/>
            <a:ext cx="633034" cy="535472"/>
            <a:chOff x="304801" y="1198697"/>
            <a:chExt cx="633034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=""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304801" y="1198697"/>
              <a:ext cx="6330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10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=""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6097" y="2133823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786097" y="1764155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1" name="Text Placeholder 24">
            <a:extLst>
              <a:ext uri="{FF2B5EF4-FFF2-40B4-BE49-F238E27FC236}">
                <a16:creationId xmlns=""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6097" y="2434379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="" xmlns:a16="http://schemas.microsoft.com/office/drawing/2014/main" id="{4E47FE8D-6A88-4840-A3DB-943397E96D2A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="" xmlns:a16="http://schemas.microsoft.com/office/drawing/2014/main" id="{3D9FA854-3F49-43D1-9255-9276DF043EA2}"/>
              </a:ext>
            </a:extLst>
          </p:cNvPr>
          <p:cNvSpPr txBox="1"/>
          <p:nvPr userDrawn="1"/>
        </p:nvSpPr>
        <p:spPr>
          <a:xfrm>
            <a:off x="6861777" y="1764155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75" name="Text Placeholder 24">
            <a:extLst>
              <a:ext uri="{FF2B5EF4-FFF2-40B4-BE49-F238E27FC236}">
                <a16:creationId xmlns="" xmlns:a16="http://schemas.microsoft.com/office/drawing/2014/main" id="{17684E3B-8118-4F19-8D42-9D921B22E7F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61777" y="2133823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76" name="Text Placeholder 24">
            <a:extLst>
              <a:ext uri="{FF2B5EF4-FFF2-40B4-BE49-F238E27FC236}">
                <a16:creationId xmlns="" xmlns:a16="http://schemas.microsoft.com/office/drawing/2014/main" id="{A856A403-2C4D-4618-A412-3E0177FAE9A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61777" y="2434379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77" name="Text Placeholder 24">
            <a:extLst>
              <a:ext uri="{FF2B5EF4-FFF2-40B4-BE49-F238E27FC236}">
                <a16:creationId xmlns="" xmlns:a16="http://schemas.microsoft.com/office/drawing/2014/main" id="{082DAFB9-6843-4975-AEF5-652AE3CB2E7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86776" y="3265030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="" xmlns:a16="http://schemas.microsoft.com/office/drawing/2014/main" id="{57DD95CA-73BC-4AB3-9F13-A5B57A4F50B5}"/>
              </a:ext>
            </a:extLst>
          </p:cNvPr>
          <p:cNvSpPr txBox="1"/>
          <p:nvPr userDrawn="1"/>
        </p:nvSpPr>
        <p:spPr>
          <a:xfrm>
            <a:off x="786775" y="2895362"/>
            <a:ext cx="4734559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6-months 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79" name="Text Placeholder 24">
            <a:extLst>
              <a:ext uri="{FF2B5EF4-FFF2-40B4-BE49-F238E27FC236}">
                <a16:creationId xmlns="" xmlns:a16="http://schemas.microsoft.com/office/drawing/2014/main" id="{94A57A1F-9859-4423-A779-A9B75DAD1EF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6776" y="3565586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="" xmlns:a16="http://schemas.microsoft.com/office/drawing/2014/main" id="{6F470F01-9FC4-4713-9EAC-3E4198C87539}"/>
              </a:ext>
            </a:extLst>
          </p:cNvPr>
          <p:cNvSpPr txBox="1"/>
          <p:nvPr userDrawn="1"/>
        </p:nvSpPr>
        <p:spPr>
          <a:xfrm>
            <a:off x="6862456" y="2895362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1" name="Text Placeholder 24">
            <a:extLst>
              <a:ext uri="{FF2B5EF4-FFF2-40B4-BE49-F238E27FC236}">
                <a16:creationId xmlns="" xmlns:a16="http://schemas.microsoft.com/office/drawing/2014/main" id="{13D650A5-D1D9-4B65-858F-5B39872E837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62456" y="3265030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2" name="Text Placeholder 24">
            <a:extLst>
              <a:ext uri="{FF2B5EF4-FFF2-40B4-BE49-F238E27FC236}">
                <a16:creationId xmlns="" xmlns:a16="http://schemas.microsoft.com/office/drawing/2014/main" id="{E9DAAC79-1F77-4537-BCDF-200230EE6DE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62456" y="3565586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3" name="Text Placeholder 24">
            <a:extLst>
              <a:ext uri="{FF2B5EF4-FFF2-40B4-BE49-F238E27FC236}">
                <a16:creationId xmlns="" xmlns:a16="http://schemas.microsoft.com/office/drawing/2014/main" id="{BEB45F6F-9D74-4709-964D-109D512EC9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6097" y="4381804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="" xmlns:a16="http://schemas.microsoft.com/office/drawing/2014/main" id="{E9ADC43A-47C1-407B-8059-57A4090198DD}"/>
              </a:ext>
            </a:extLst>
          </p:cNvPr>
          <p:cNvSpPr txBox="1"/>
          <p:nvPr userDrawn="1"/>
        </p:nvSpPr>
        <p:spPr>
          <a:xfrm>
            <a:off x="786096" y="4012136"/>
            <a:ext cx="4816519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12-months after graduate from </a:t>
            </a:r>
            <a:r>
              <a:rPr lang="en-US" sz="1400" dirty="0" err="1">
                <a:latin typeface="Montserrat" panose="02000505000000020004" pitchFamily="2" charset="0"/>
              </a:rPr>
              <a:t>Rakamin</a:t>
            </a:r>
            <a:r>
              <a:rPr lang="en-US" sz="1400" dirty="0">
                <a:latin typeface="Montserrat" panose="02000505000000020004" pitchFamily="2" charset="0"/>
              </a:rPr>
              <a:t> I will learn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5" name="Text Placeholder 24">
            <a:extLst>
              <a:ext uri="{FF2B5EF4-FFF2-40B4-BE49-F238E27FC236}">
                <a16:creationId xmlns="" xmlns:a16="http://schemas.microsoft.com/office/drawing/2014/main" id="{863A1E19-96C1-4132-84B4-42856863981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86097" y="4682360"/>
            <a:ext cx="574869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="" xmlns:a16="http://schemas.microsoft.com/office/drawing/2014/main" id="{96844357-2977-4802-9120-6FFC1DF347D8}"/>
              </a:ext>
            </a:extLst>
          </p:cNvPr>
          <p:cNvSpPr txBox="1"/>
          <p:nvPr userDrawn="1"/>
        </p:nvSpPr>
        <p:spPr>
          <a:xfrm>
            <a:off x="6861777" y="4012136"/>
            <a:ext cx="3820838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That knowledge will help me to achieve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87" name="Text Placeholder 24">
            <a:extLst>
              <a:ext uri="{FF2B5EF4-FFF2-40B4-BE49-F238E27FC236}">
                <a16:creationId xmlns="" xmlns:a16="http://schemas.microsoft.com/office/drawing/2014/main" id="{9F7E5BCC-CF0F-4F6D-93BB-FD2D42EBD7A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861777" y="4381804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88" name="Text Placeholder 24">
            <a:extLst>
              <a:ext uri="{FF2B5EF4-FFF2-40B4-BE49-F238E27FC236}">
                <a16:creationId xmlns="" xmlns:a16="http://schemas.microsoft.com/office/drawing/2014/main" id="{608FF19C-4ED6-4156-BB05-555FB4B34D7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861777" y="4682360"/>
            <a:ext cx="5022258" cy="247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="" xmlns:a16="http://schemas.microsoft.com/office/drawing/2014/main" id="{9FCCFFCB-7140-4D5A-AE50-1D34B01242EF}"/>
              </a:ext>
            </a:extLst>
          </p:cNvPr>
          <p:cNvSpPr txBox="1"/>
          <p:nvPr userDrawn="1"/>
        </p:nvSpPr>
        <p:spPr>
          <a:xfrm>
            <a:off x="4830455" y="5322704"/>
            <a:ext cx="7879080" cy="950119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="" xmlns:a16="http://schemas.microsoft.com/office/drawing/2014/main" id="{FD185473-88AC-4655-9CB4-A0BA54FA13DC}"/>
              </a:ext>
            </a:extLst>
          </p:cNvPr>
          <p:cNvSpPr txBox="1"/>
          <p:nvPr userDrawn="1"/>
        </p:nvSpPr>
        <p:spPr>
          <a:xfrm>
            <a:off x="5254571" y="5415898"/>
            <a:ext cx="71606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TIPS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pic>
        <p:nvPicPr>
          <p:cNvPr id="3" name="Graphic 2" descr="Lightbulb and gear outline">
            <a:extLst>
              <a:ext uri="{FF2B5EF4-FFF2-40B4-BE49-F238E27FC236}">
                <a16:creationId xmlns="" xmlns:a16="http://schemas.microsoft.com/office/drawing/2014/main" id="{42708100-483E-485F-BA1F-A9432631BD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21556" y="5386403"/>
            <a:ext cx="373655" cy="373655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="" xmlns:a16="http://schemas.microsoft.com/office/drawing/2014/main" id="{BC8E7274-A382-4C16-BEA1-9E004F33C061}"/>
              </a:ext>
            </a:extLst>
          </p:cNvPr>
          <p:cNvSpPr txBox="1"/>
          <p:nvPr userDrawn="1"/>
        </p:nvSpPr>
        <p:spPr>
          <a:xfrm>
            <a:off x="4883182" y="5753467"/>
            <a:ext cx="689671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200" b="0" dirty="0">
                <a:solidFill>
                  <a:schemeClr val="tx1"/>
                </a:solidFill>
                <a:latin typeface="Montserrat" panose="02000505000000020004" pitchFamily="2" charset="0"/>
              </a:rPr>
              <a:t>Do not push yourself too hard or setting unrealistic timeline, try to focus on learning what matter most that you think will give the biggest contribution to achieve your goal</a:t>
            </a:r>
            <a:endParaRPr lang="en-ID" sz="12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="" xmlns:a16="http://schemas.microsoft.com/office/drawing/2014/main" id="{21BB6EB4-3809-4D0B-876F-9F635B37EA30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47" name="사각형: 둥근 모서리 52">
              <a:extLst>
                <a:ext uri="{FF2B5EF4-FFF2-40B4-BE49-F238E27FC236}">
                  <a16:creationId xmlns="" xmlns:a16="http://schemas.microsoft.com/office/drawing/2014/main" id="{1DBAC48A-5170-4640-BFBF-E209322183FE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48" name="Graphic 47" descr="Briefcase outline">
              <a:extLst>
                <a:ext uri="{FF2B5EF4-FFF2-40B4-BE49-F238E27FC236}">
                  <a16:creationId xmlns="" xmlns:a16="http://schemas.microsoft.com/office/drawing/2014/main" id="{6853A177-94E9-4697-B833-DB1F4A03FD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5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87A0767D-75B4-45DE-88E9-86FC493A6CD9}"/>
              </a:ext>
            </a:extLst>
          </p:cNvPr>
          <p:cNvSpPr txBox="1"/>
          <p:nvPr userDrawn="1"/>
        </p:nvSpPr>
        <p:spPr>
          <a:xfrm>
            <a:off x="6096000" y="330577"/>
            <a:ext cx="517057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get a new job as a Digital Marketer</a:t>
            </a:r>
            <a:r>
              <a:rPr lang="en-US" sz="1600" dirty="0">
                <a:latin typeface="Montserrat" panose="02000505000000020004" pitchFamily="2" charset="0"/>
              </a:rPr>
              <a:t/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(shifting career)</a:t>
            </a:r>
            <a:endParaRPr lang="en-ID" sz="1600" dirty="0"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5180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D5F72392-EB0C-4015-8893-36A56792651B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11" name="사각형: 둥근 모서리 52">
              <a:extLst>
                <a:ext uri="{FF2B5EF4-FFF2-40B4-BE49-F238E27FC236}">
                  <a16:creationId xmlns="" xmlns:a16="http://schemas.microsoft.com/office/drawing/2014/main" id="{1FC45F6B-B37D-4B0A-9B20-8D398BFB8DD8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12" name="Graphic 11" descr="Aspiration outline">
              <a:extLst>
                <a:ext uri="{FF2B5EF4-FFF2-40B4-BE49-F238E27FC236}">
                  <a16:creationId xmlns="" xmlns:a16="http://schemas.microsoft.com/office/drawing/2014/main" id="{B485C8AF-8ECC-46FB-8C99-2ECE36C6B18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7D80086D-EB36-4479-AAFA-49FE38CDA865}"/>
              </a:ext>
            </a:extLst>
          </p:cNvPr>
          <p:cNvSpPr txBox="1"/>
          <p:nvPr userDrawn="1"/>
        </p:nvSpPr>
        <p:spPr>
          <a:xfrm>
            <a:off x="5229922" y="370887"/>
            <a:ext cx="6036652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accelerate my career as a Digital Marketer</a:t>
            </a:r>
            <a:r>
              <a:rPr lang="en-US" sz="1600" dirty="0">
                <a:latin typeface="Montserrat" panose="02000505000000020004" pitchFamily="2" charset="0"/>
              </a:rPr>
              <a:t/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(Accelerate/upgrading)</a:t>
            </a:r>
            <a:endParaRPr lang="en-ID" sz="1600" dirty="0">
              <a:latin typeface="Montserrat" panose="02000505000000020004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611530" y="500344"/>
            <a:ext cx="35592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1" dirty="0">
                <a:solidFill>
                  <a:srgbClr val="0897A1"/>
                </a:solidFill>
                <a:latin typeface="Montserrat" panose="02000505000000020004" pitchFamily="2" charset="0"/>
              </a:rPr>
              <a:t>Defining Goal</a:t>
            </a:r>
            <a:endParaRPr lang="en-ID" sz="36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01996" y="1379527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Why do you want this goal so bad?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="" xmlns:a16="http://schemas.microsoft.com/office/drawing/2014/main" id="{4D282859-4DD2-4E2D-8E33-2C6F69751D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2843" y="1876449"/>
            <a:ext cx="11258550" cy="7501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I want to accelerate my career as Digital Marketer because……….</a:t>
            </a:r>
            <a:br>
              <a:rPr lang="en-US" dirty="0"/>
            </a:br>
            <a:r>
              <a:rPr lang="en-US" dirty="0"/>
              <a:t>(avoid vague or general reason, the more personal and meaningful the reason, the more it will give you motivation)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50378C99-04F2-4DA4-A7C3-7C00477436C7}"/>
              </a:ext>
            </a:extLst>
          </p:cNvPr>
          <p:cNvSpPr txBox="1"/>
          <p:nvPr userDrawn="1"/>
        </p:nvSpPr>
        <p:spPr>
          <a:xfrm>
            <a:off x="1033198" y="2767633"/>
            <a:ext cx="8370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do you want to achieve for the next 6-12 month?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21087" y="11986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=""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1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="" xmlns:a16="http://schemas.microsoft.com/office/drawing/2014/main" id="{EB255BF3-928D-47A8-8CC3-3F27E62B72D9}"/>
              </a:ext>
            </a:extLst>
          </p:cNvPr>
          <p:cNvGrpSpPr/>
          <p:nvPr userDrawn="1"/>
        </p:nvGrpSpPr>
        <p:grpSpPr>
          <a:xfrm>
            <a:off x="609935" y="2570715"/>
            <a:ext cx="472865" cy="535472"/>
            <a:chOff x="464969" y="1198697"/>
            <a:chExt cx="472865" cy="535472"/>
          </a:xfrm>
        </p:grpSpPr>
        <p:sp>
          <p:nvSpPr>
            <p:cNvPr id="36" name="사각형: 둥근 모서리 52">
              <a:extLst>
                <a:ext uri="{FF2B5EF4-FFF2-40B4-BE49-F238E27FC236}">
                  <a16:creationId xmlns="" xmlns:a16="http://schemas.microsoft.com/office/drawing/2014/main" id="{5C35B448-0104-408B-B4ED-CEECB7E0F5E8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="" xmlns:a16="http://schemas.microsoft.com/office/drawing/2014/main" id="{B8D962A2-2810-4EE0-97B0-554BBB115EAF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2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38" name="Text Placeholder 24">
            <a:extLst>
              <a:ext uri="{FF2B5EF4-FFF2-40B4-BE49-F238E27FC236}">
                <a16:creationId xmlns="" xmlns:a16="http://schemas.microsoft.com/office/drawing/2014/main" id="{99B060DD-D653-45B0-B619-8A69BBBB2B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739" y="3262822"/>
            <a:ext cx="11258550" cy="64005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I want get promoted as a _____ /handle new project for my role as a _____, get recognition from my manager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9690587E-D08B-4A63-991D-01E0B3FDD356}"/>
              </a:ext>
            </a:extLst>
          </p:cNvPr>
          <p:cNvSpPr txBox="1"/>
          <p:nvPr userDrawn="1"/>
        </p:nvSpPr>
        <p:spPr>
          <a:xfrm>
            <a:off x="1040696" y="4088560"/>
            <a:ext cx="8370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do you need to achieve those target?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="" xmlns:a16="http://schemas.microsoft.com/office/drawing/2014/main" id="{3E3338AA-E25E-40BD-BE22-8474DB971BC3}"/>
              </a:ext>
            </a:extLst>
          </p:cNvPr>
          <p:cNvGrpSpPr/>
          <p:nvPr userDrawn="1"/>
        </p:nvGrpSpPr>
        <p:grpSpPr>
          <a:xfrm>
            <a:off x="617433" y="3891642"/>
            <a:ext cx="472865" cy="535472"/>
            <a:chOff x="464969" y="1198697"/>
            <a:chExt cx="472865" cy="535472"/>
          </a:xfrm>
        </p:grpSpPr>
        <p:sp>
          <p:nvSpPr>
            <p:cNvPr id="41" name="사각형: 둥근 모서리 52">
              <a:extLst>
                <a:ext uri="{FF2B5EF4-FFF2-40B4-BE49-F238E27FC236}">
                  <a16:creationId xmlns="" xmlns:a16="http://schemas.microsoft.com/office/drawing/2014/main" id="{B2B69D64-55D5-4D08-80DB-299AF4C501E2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="" xmlns:a16="http://schemas.microsoft.com/office/drawing/2014/main" id="{F3D4AF09-E699-4F1B-A793-95B620592784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3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=""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30655" y="4547934"/>
            <a:ext cx="9917644" cy="520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3 to 5 top needed Hard Skills to achieve your target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624740" y="4668636"/>
            <a:ext cx="129327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Hard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5" name="Text Placeholder 24">
            <a:extLst>
              <a:ext uri="{FF2B5EF4-FFF2-40B4-BE49-F238E27FC236}">
                <a16:creationId xmlns="" xmlns:a16="http://schemas.microsoft.com/office/drawing/2014/main" id="{1FFEE036-648D-48D9-AD3E-2983CBB243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30655" y="5146624"/>
            <a:ext cx="9917644" cy="5794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3 to 5 top needed Soft Skills skills to achieve your target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624740" y="5302418"/>
            <a:ext cx="129327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Soft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7" name="Text Placeholder 24">
            <a:extLst>
              <a:ext uri="{FF2B5EF4-FFF2-40B4-BE49-F238E27FC236}">
                <a16:creationId xmlns="" xmlns:a16="http://schemas.microsoft.com/office/drawing/2014/main" id="{AA99CE0E-5930-4BF4-97CF-D6ADE126EE3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030655" y="5822525"/>
            <a:ext cx="9917644" cy="5794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other resources to help you such as freelance experiences to help you understand business case better. network to communities, etc.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02684F81-FA45-49DA-A5BA-F9A0E5ABF7B2}"/>
              </a:ext>
            </a:extLst>
          </p:cNvPr>
          <p:cNvSpPr txBox="1"/>
          <p:nvPr userDrawn="1"/>
        </p:nvSpPr>
        <p:spPr>
          <a:xfrm>
            <a:off x="624740" y="5928110"/>
            <a:ext cx="1293270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Supporting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7D6C0B34-FE3B-402E-BDFC-7EC66C5805B6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589622" y="344558"/>
            <a:ext cx="4969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Yourself</a:t>
            </a:r>
            <a:endParaRPr lang="en-ID" sz="36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35450" y="1379527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What I’m still lacking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54541" y="11986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=""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4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=""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6895" y="2248121"/>
            <a:ext cx="3283627" cy="14523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hard skills that you need but you’re not having it yet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696895" y="1878455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Hard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4364020" y="1878455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Soft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02684F81-FA45-49DA-A5BA-F9A0E5ABF7B2}"/>
              </a:ext>
            </a:extLst>
          </p:cNvPr>
          <p:cNvSpPr txBox="1"/>
          <p:nvPr userDrawn="1"/>
        </p:nvSpPr>
        <p:spPr>
          <a:xfrm>
            <a:off x="8031145" y="1878454"/>
            <a:ext cx="130242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Supporting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=""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64020" y="2243811"/>
            <a:ext cx="3283627" cy="14523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hard skills that you need but you’re not having it yet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="" xmlns:a16="http://schemas.microsoft.com/office/drawing/2014/main" id="{93C61B5C-F462-4751-A767-84B4DDC8FB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1145" y="2243811"/>
            <a:ext cx="3283625" cy="14523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supporting resources that you need but you’re not having it yet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850C86F8-9BA5-48B2-8833-51594A9CD7B6}"/>
              </a:ext>
            </a:extLst>
          </p:cNvPr>
          <p:cNvSpPr txBox="1"/>
          <p:nvPr userDrawn="1"/>
        </p:nvSpPr>
        <p:spPr>
          <a:xfrm>
            <a:off x="1035450" y="3926791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My strategy to fulfil things that lacking is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="" xmlns:a16="http://schemas.microsoft.com/office/drawing/2014/main" id="{55928F26-BC1F-4516-B8B9-7C2F154D9611}"/>
              </a:ext>
            </a:extLst>
          </p:cNvPr>
          <p:cNvGrpSpPr/>
          <p:nvPr userDrawn="1"/>
        </p:nvGrpSpPr>
        <p:grpSpPr>
          <a:xfrm>
            <a:off x="654541" y="3745961"/>
            <a:ext cx="472865" cy="535472"/>
            <a:chOff x="464969" y="1198697"/>
            <a:chExt cx="472865" cy="535472"/>
          </a:xfrm>
        </p:grpSpPr>
        <p:sp>
          <p:nvSpPr>
            <p:cNvPr id="49" name="사각형: 둥근 모서리 52">
              <a:extLst>
                <a:ext uri="{FF2B5EF4-FFF2-40B4-BE49-F238E27FC236}">
                  <a16:creationId xmlns="" xmlns:a16="http://schemas.microsoft.com/office/drawing/2014/main" id="{416C9067-46C7-4FE5-A544-04D4A7A34A3C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="" xmlns:a16="http://schemas.microsoft.com/office/drawing/2014/main" id="{A7AB03EE-1CC4-453B-95E5-860AC331D3F3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5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51" name="Text Placeholder 24">
            <a:extLst>
              <a:ext uri="{FF2B5EF4-FFF2-40B4-BE49-F238E27FC236}">
                <a16:creationId xmlns="" xmlns:a16="http://schemas.microsoft.com/office/drawing/2014/main" id="{2914E44C-1832-4E77-BE95-DBB7682DE6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6895" y="4767564"/>
            <a:ext cx="3283627" cy="16487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(join bootcamp, get familiar with tasks by doing more homework, read a lot, practice 2 hours/day)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="" xmlns:a16="http://schemas.microsoft.com/office/drawing/2014/main" id="{9FCFD580-189B-454B-A6BE-EB6EB43BDC39}"/>
              </a:ext>
            </a:extLst>
          </p:cNvPr>
          <p:cNvSpPr txBox="1"/>
          <p:nvPr userDrawn="1"/>
        </p:nvSpPr>
        <p:spPr>
          <a:xfrm>
            <a:off x="696895" y="4397898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Hard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="" xmlns:a16="http://schemas.microsoft.com/office/drawing/2014/main" id="{6420D6A8-02EB-43BF-8F9B-F8E411C2E386}"/>
              </a:ext>
            </a:extLst>
          </p:cNvPr>
          <p:cNvSpPr txBox="1"/>
          <p:nvPr userDrawn="1"/>
        </p:nvSpPr>
        <p:spPr>
          <a:xfrm>
            <a:off x="4364020" y="4397898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Soft Skills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37FAD48B-2B28-410A-BD2C-7774E7653CC7}"/>
              </a:ext>
            </a:extLst>
          </p:cNvPr>
          <p:cNvSpPr txBox="1"/>
          <p:nvPr userDrawn="1"/>
        </p:nvSpPr>
        <p:spPr>
          <a:xfrm>
            <a:off x="8031145" y="4397897"/>
            <a:ext cx="1302426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Supporting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57" name="Text Placeholder 24">
            <a:extLst>
              <a:ext uri="{FF2B5EF4-FFF2-40B4-BE49-F238E27FC236}">
                <a16:creationId xmlns="" xmlns:a16="http://schemas.microsoft.com/office/drawing/2014/main" id="{5BCD8F83-006D-421B-AE93-CCAE0841276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64019" y="4767564"/>
            <a:ext cx="3283627" cy="16487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(get a mentor, join soft skill classes, doing free/low paid project to get as many experience as possible)</a:t>
            </a:r>
          </a:p>
        </p:txBody>
      </p:sp>
      <p:sp>
        <p:nvSpPr>
          <p:cNvPr id="58" name="Text Placeholder 24">
            <a:extLst>
              <a:ext uri="{FF2B5EF4-FFF2-40B4-BE49-F238E27FC236}">
                <a16:creationId xmlns="" xmlns:a16="http://schemas.microsoft.com/office/drawing/2014/main" id="{B4826878-496D-4FAC-A01B-4A1F7B72E90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031143" y="4767564"/>
            <a:ext cx="3283627" cy="16487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Write down your strategy (apply to many freelancing platform, read 2 hours/day, join communities)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58E75B3A-A219-45C9-80C1-BC6494F6155F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="" xmlns:a16="http://schemas.microsoft.com/office/drawing/2014/main" id="{25543CF4-6DD2-4716-96C8-945F9730284C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55" name="사각형: 둥근 모서리 52">
              <a:extLst>
                <a:ext uri="{FF2B5EF4-FFF2-40B4-BE49-F238E27FC236}">
                  <a16:creationId xmlns="" xmlns:a16="http://schemas.microsoft.com/office/drawing/2014/main" id="{D5CCCE9A-7374-424A-9C79-FFA205C40E5C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56" name="Graphic 55" descr="Aspiration outline">
              <a:extLst>
                <a:ext uri="{FF2B5EF4-FFF2-40B4-BE49-F238E27FC236}">
                  <a16:creationId xmlns="" xmlns:a16="http://schemas.microsoft.com/office/drawing/2014/main" id="{6188034C-06B5-4874-B6DE-7F1CA2FB02A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E24748C1-EE28-4FBC-9D32-14CF25C7447B}"/>
              </a:ext>
            </a:extLst>
          </p:cNvPr>
          <p:cNvSpPr txBox="1"/>
          <p:nvPr userDrawn="1"/>
        </p:nvSpPr>
        <p:spPr>
          <a:xfrm>
            <a:off x="5347067" y="360279"/>
            <a:ext cx="601435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accelerate my career as a Digital Marketer</a:t>
            </a:r>
            <a:r>
              <a:rPr lang="en-US" sz="1600" dirty="0">
                <a:latin typeface="Montserrat" panose="02000505000000020004" pitchFamily="2" charset="0"/>
              </a:rPr>
              <a:t/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(Accelerate/upgrading)</a:t>
            </a:r>
            <a:endParaRPr lang="en-ID" sz="1600" dirty="0"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966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D7647B4-9E94-469D-B718-B81400B39B15}"/>
              </a:ext>
            </a:extLst>
          </p:cNvPr>
          <p:cNvSpPr txBox="1"/>
          <p:nvPr userDrawn="1"/>
        </p:nvSpPr>
        <p:spPr>
          <a:xfrm>
            <a:off x="643873" y="269814"/>
            <a:ext cx="7183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Knowing Your Strengths </a:t>
            </a:r>
          </a:p>
          <a:p>
            <a:pPr algn="l"/>
            <a:r>
              <a:rPr lang="en-US" sz="2400" b="1" dirty="0">
                <a:solidFill>
                  <a:srgbClr val="0897A1"/>
                </a:solidFill>
                <a:latin typeface="Montserrat" panose="02000505000000020004" pitchFamily="2" charset="0"/>
              </a:rPr>
              <a:t>and Weaknesses</a:t>
            </a:r>
            <a:endParaRPr lang="en-ID" sz="2400" b="1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3C120C4-B035-48B7-B2F9-A9DF5B9D37DD}"/>
              </a:ext>
            </a:extLst>
          </p:cNvPr>
          <p:cNvSpPr txBox="1"/>
          <p:nvPr userDrawn="1"/>
        </p:nvSpPr>
        <p:spPr>
          <a:xfrm>
            <a:off x="1046598" y="1265227"/>
            <a:ext cx="5765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chemeClr val="tx1"/>
                </a:solidFill>
                <a:latin typeface="Montserrat" panose="02000505000000020004" pitchFamily="2" charset="0"/>
              </a:rPr>
              <a:t>To Support my Goal I Have Strength in</a:t>
            </a:r>
            <a:endParaRPr lang="en-ID" sz="2000" b="1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A0969480-AF56-44BD-B0D4-2273468F7591}"/>
              </a:ext>
            </a:extLst>
          </p:cNvPr>
          <p:cNvGrpSpPr/>
          <p:nvPr userDrawn="1"/>
        </p:nvGrpSpPr>
        <p:grpSpPr>
          <a:xfrm>
            <a:off x="665689" y="1084397"/>
            <a:ext cx="472865" cy="535472"/>
            <a:chOff x="464969" y="1198697"/>
            <a:chExt cx="472865" cy="535472"/>
          </a:xfrm>
        </p:grpSpPr>
        <p:sp>
          <p:nvSpPr>
            <p:cNvPr id="32" name="사각형: 둥근 모서리 52">
              <a:extLst>
                <a:ext uri="{FF2B5EF4-FFF2-40B4-BE49-F238E27FC236}">
                  <a16:creationId xmlns="" xmlns:a16="http://schemas.microsoft.com/office/drawing/2014/main" id="{5A92261E-681C-4501-B02D-790BEA16AE3B}"/>
                </a:ext>
              </a:extLst>
            </p:cNvPr>
            <p:cNvSpPr/>
            <p:nvPr userDrawn="1"/>
          </p:nvSpPr>
          <p:spPr>
            <a:xfrm>
              <a:off x="507323" y="1395615"/>
              <a:ext cx="338555" cy="338554"/>
            </a:xfrm>
            <a:prstGeom prst="roundRect">
              <a:avLst/>
            </a:prstGeom>
            <a:solidFill>
              <a:srgbClr val="0897A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b="1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="" xmlns:a16="http://schemas.microsoft.com/office/drawing/2014/main" id="{131C2388-6700-46B4-B0D6-9E48D32A66DD}"/>
                </a:ext>
              </a:extLst>
            </p:cNvPr>
            <p:cNvSpPr txBox="1"/>
            <p:nvPr userDrawn="1"/>
          </p:nvSpPr>
          <p:spPr>
            <a:xfrm>
              <a:off x="464969" y="1198697"/>
              <a:ext cx="4728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anose="02000505000000020004" pitchFamily="2" charset="0"/>
                </a:rPr>
                <a:t>6</a:t>
              </a:r>
              <a:endParaRPr lang="en-ID" sz="2800" b="1" dirty="0">
                <a:latin typeface="Montserrat" panose="02000505000000020004" pitchFamily="2" charset="0"/>
              </a:endParaRPr>
            </a:p>
          </p:txBody>
        </p:sp>
      </p:grpSp>
      <p:sp>
        <p:nvSpPr>
          <p:cNvPr id="43" name="Text Placeholder 24">
            <a:extLst>
              <a:ext uri="{FF2B5EF4-FFF2-40B4-BE49-F238E27FC236}">
                <a16:creationId xmlns="" xmlns:a16="http://schemas.microsoft.com/office/drawing/2014/main" id="{6E632C21-6C9F-4CD5-865D-718892983E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8042" y="213382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1.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8A6C7377-CED5-4128-AB88-8BF5350B6103}"/>
              </a:ext>
            </a:extLst>
          </p:cNvPr>
          <p:cNvSpPr txBox="1"/>
          <p:nvPr userDrawn="1"/>
        </p:nvSpPr>
        <p:spPr>
          <a:xfrm>
            <a:off x="708042" y="1764155"/>
            <a:ext cx="1397677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My Strength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="" xmlns:a16="http://schemas.microsoft.com/office/drawing/2014/main" id="{D2EE71B5-EA90-4BCC-A155-8F6AB65C8B6C}"/>
              </a:ext>
            </a:extLst>
          </p:cNvPr>
          <p:cNvSpPr txBox="1"/>
          <p:nvPr userDrawn="1"/>
        </p:nvSpPr>
        <p:spPr>
          <a:xfrm>
            <a:off x="7891908" y="1764157"/>
            <a:ext cx="1195154" cy="307777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2000505000000020004" pitchFamily="2" charset="0"/>
              </a:rPr>
              <a:t>Benefit</a:t>
            </a:r>
            <a:endParaRPr lang="en-ID" sz="1400" dirty="0">
              <a:latin typeface="Montserrat" panose="02000505000000020004" pitchFamily="2" charset="0"/>
            </a:endParaRPr>
          </a:p>
        </p:txBody>
      </p:sp>
      <p:sp>
        <p:nvSpPr>
          <p:cNvPr id="28" name="Text Placeholder 24">
            <a:extLst>
              <a:ext uri="{FF2B5EF4-FFF2-40B4-BE49-F238E27FC236}">
                <a16:creationId xmlns="" xmlns:a16="http://schemas.microsoft.com/office/drawing/2014/main" id="{90652909-BE2E-4F29-BAA4-9E18CF3F007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91908" y="213382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="" xmlns:a16="http://schemas.microsoft.com/office/drawing/2014/main" id="{1343DCC3-085A-4D4E-8697-8FE4C03D4F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8042" y="2552373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2. 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="" xmlns:a16="http://schemas.microsoft.com/office/drawing/2014/main" id="{5D1F0B66-9BFE-4E9A-8DA1-ECD36D4365A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91908" y="2552373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="" xmlns:a16="http://schemas.microsoft.com/office/drawing/2014/main" id="{E951694B-3819-4DAA-AB9E-A6D1EA56478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8042" y="297339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3. 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="" xmlns:a16="http://schemas.microsoft.com/office/drawing/2014/main" id="{4B4FC313-38A1-43DA-8D95-46A1560CF92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91908" y="297339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45" name="Text Placeholder 24">
            <a:extLst>
              <a:ext uri="{FF2B5EF4-FFF2-40B4-BE49-F238E27FC236}">
                <a16:creationId xmlns="" xmlns:a16="http://schemas.microsoft.com/office/drawing/2014/main" id="{99C71C4C-CE67-4AFB-A634-B66D54FD90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08042" y="339194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4. </a:t>
            </a:r>
          </a:p>
        </p:txBody>
      </p:sp>
      <p:sp>
        <p:nvSpPr>
          <p:cNvPr id="47" name="Text Placeholder 24">
            <a:extLst>
              <a:ext uri="{FF2B5EF4-FFF2-40B4-BE49-F238E27FC236}">
                <a16:creationId xmlns="" xmlns:a16="http://schemas.microsoft.com/office/drawing/2014/main" id="{089DB883-786A-4280-83BD-903860E8E1D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891908" y="339194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55" name="Text Placeholder 24">
            <a:extLst>
              <a:ext uri="{FF2B5EF4-FFF2-40B4-BE49-F238E27FC236}">
                <a16:creationId xmlns="" xmlns:a16="http://schemas.microsoft.com/office/drawing/2014/main" id="{57B3F066-C469-4DCD-ADC3-28A172B6795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8042" y="378828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5. </a:t>
            </a:r>
          </a:p>
        </p:txBody>
      </p:sp>
      <p:sp>
        <p:nvSpPr>
          <p:cNvPr id="56" name="Text Placeholder 24">
            <a:extLst>
              <a:ext uri="{FF2B5EF4-FFF2-40B4-BE49-F238E27FC236}">
                <a16:creationId xmlns="" xmlns:a16="http://schemas.microsoft.com/office/drawing/2014/main" id="{68842255-F37C-4CF7-8751-A614F79F74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891908" y="378828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59" name="Text Placeholder 24">
            <a:extLst>
              <a:ext uri="{FF2B5EF4-FFF2-40B4-BE49-F238E27FC236}">
                <a16:creationId xmlns="" xmlns:a16="http://schemas.microsoft.com/office/drawing/2014/main" id="{EA52CC34-9383-4D1F-AB27-6532BEC150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42" y="4206839"/>
            <a:ext cx="7055528" cy="3077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6. </a:t>
            </a:r>
          </a:p>
        </p:txBody>
      </p:sp>
      <p:sp>
        <p:nvSpPr>
          <p:cNvPr id="60" name="Text Placeholder 24">
            <a:extLst>
              <a:ext uri="{FF2B5EF4-FFF2-40B4-BE49-F238E27FC236}">
                <a16:creationId xmlns="" xmlns:a16="http://schemas.microsoft.com/office/drawing/2014/main" id="{6C6A2A25-2D51-49A4-81E0-93630AF2E8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1908" y="4206839"/>
            <a:ext cx="3653128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ontserrat" panose="02000505000000020004" pitchFamily="2" charset="0"/>
              </a:defRPr>
            </a:lvl1pPr>
          </a:lstStyle>
          <a:p>
            <a:pPr lvl="0"/>
            <a:r>
              <a:rPr lang="en-US" dirty="0"/>
              <a:t>What’s the benefit from that strength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="" xmlns:a16="http://schemas.microsoft.com/office/drawing/2014/main" id="{BA5EFB4E-1832-4545-BAFE-69D1441D3257}"/>
              </a:ext>
            </a:extLst>
          </p:cNvPr>
          <p:cNvSpPr txBox="1"/>
          <p:nvPr userDrawn="1"/>
        </p:nvSpPr>
        <p:spPr>
          <a:xfrm>
            <a:off x="2302794" y="5021731"/>
            <a:ext cx="10117806" cy="1235154"/>
          </a:xfrm>
          <a:prstGeom prst="roundRect">
            <a:avLst>
              <a:gd name="adj" fmla="val 5012"/>
            </a:avLst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l"/>
            <a:endParaRPr lang="en-US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  <a:p>
            <a:pPr algn="l"/>
            <a:endParaRPr lang="en-ID" sz="18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504A6AB2-039B-4899-AAC8-B1785FDF696C}"/>
              </a:ext>
            </a:extLst>
          </p:cNvPr>
          <p:cNvSpPr txBox="1"/>
          <p:nvPr userDrawn="1"/>
        </p:nvSpPr>
        <p:spPr>
          <a:xfrm>
            <a:off x="2514811" y="5110876"/>
            <a:ext cx="801031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Strength is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anything can help you to achieve your goal easier or faster it’s including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personality, habit, interest, intelligence, knowledge, or </a:t>
            </a:r>
            <a:r>
              <a:rPr lang="en-US" sz="1600" b="1" dirty="0">
                <a:solidFill>
                  <a:schemeClr val="tx1"/>
                </a:solidFill>
                <a:latin typeface="Montserrat" panose="02000505000000020004" pitchFamily="2" charset="0"/>
              </a:rPr>
              <a:t>non-personal factor </a:t>
            </a:r>
            <a:r>
              <a:rPr lang="en-US" sz="1600" b="0" dirty="0">
                <a:solidFill>
                  <a:schemeClr val="tx1"/>
                </a:solidFill>
                <a:latin typeface="Montserrat" panose="02000505000000020004" pitchFamily="2" charset="0"/>
              </a:rPr>
              <a:t>such as time availability, access to learning facilities, network, money, anything</a:t>
            </a:r>
            <a:endParaRPr lang="en-ID" sz="1600" b="0" dirty="0">
              <a:solidFill>
                <a:schemeClr val="tx1"/>
              </a:solidFill>
              <a:latin typeface="Montserrat" panose="02000505000000020004" pitchFamily="2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="" xmlns:a16="http://schemas.microsoft.com/office/drawing/2014/main" id="{971C3C79-B1E6-418D-8577-1791FC2E2C7C}"/>
              </a:ext>
            </a:extLst>
          </p:cNvPr>
          <p:cNvSpPr txBox="1"/>
          <p:nvPr userDrawn="1"/>
        </p:nvSpPr>
        <p:spPr>
          <a:xfrm>
            <a:off x="9843797" y="6587634"/>
            <a:ext cx="24244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Copyrights </a:t>
            </a:r>
            <a:r>
              <a:rPr lang="en-US" sz="900" b="0" dirty="0" err="1">
                <a:solidFill>
                  <a:srgbClr val="0897A1"/>
                </a:solidFill>
                <a:latin typeface="Montserrat" panose="02000505000000020004" pitchFamily="2" charset="0"/>
              </a:rPr>
              <a:t>Rakamin</a:t>
            </a:r>
            <a:r>
              <a:rPr lang="en-US" sz="900" b="0" dirty="0">
                <a:solidFill>
                  <a:srgbClr val="0897A1"/>
                </a:solidFill>
                <a:latin typeface="Montserrat" panose="02000505000000020004" pitchFamily="2" charset="0"/>
              </a:rPr>
              <a:t> Academy 2021</a:t>
            </a:r>
            <a:endParaRPr lang="en-ID" sz="900" b="0" dirty="0">
              <a:solidFill>
                <a:srgbClr val="0897A1"/>
              </a:solidFill>
              <a:latin typeface="Montserrat" panose="02000505000000020004" pitchFamily="2" charset="0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="" xmlns:a16="http://schemas.microsoft.com/office/drawing/2014/main" id="{94B04EA7-D160-41DB-B65F-8B8EFEEE7ACF}"/>
              </a:ext>
            </a:extLst>
          </p:cNvPr>
          <p:cNvGrpSpPr/>
          <p:nvPr userDrawn="1"/>
        </p:nvGrpSpPr>
        <p:grpSpPr>
          <a:xfrm>
            <a:off x="11361420" y="298723"/>
            <a:ext cx="646333" cy="646331"/>
            <a:chOff x="4716170" y="2461316"/>
            <a:chExt cx="1176435" cy="1176431"/>
          </a:xfrm>
        </p:grpSpPr>
        <p:sp>
          <p:nvSpPr>
            <p:cNvPr id="65" name="사각형: 둥근 모서리 52">
              <a:extLst>
                <a:ext uri="{FF2B5EF4-FFF2-40B4-BE49-F238E27FC236}">
                  <a16:creationId xmlns="" xmlns:a16="http://schemas.microsoft.com/office/drawing/2014/main" id="{749A1258-7043-4CD8-9AC9-242E5E234F46}"/>
                </a:ext>
              </a:extLst>
            </p:cNvPr>
            <p:cNvSpPr/>
            <p:nvPr userDrawn="1"/>
          </p:nvSpPr>
          <p:spPr>
            <a:xfrm>
              <a:off x="4716170" y="2461316"/>
              <a:ext cx="1176435" cy="1176431"/>
            </a:xfrm>
            <a:prstGeom prst="roundRect">
              <a:avLst/>
            </a:prstGeom>
            <a:solidFill>
              <a:srgbClr val="FBBF37"/>
            </a:solidFill>
            <a:ln w="38100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pic>
          <p:nvPicPr>
            <p:cNvPr id="66" name="Graphic 65" descr="Aspiration outline">
              <a:extLst>
                <a:ext uri="{FF2B5EF4-FFF2-40B4-BE49-F238E27FC236}">
                  <a16:creationId xmlns="" xmlns:a16="http://schemas.microsoft.com/office/drawing/2014/main" id="{F9C4F5EF-7718-4D62-A100-1826F4A495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4888800" y="2633946"/>
              <a:ext cx="831169" cy="831169"/>
            </a:xfrm>
            <a:prstGeom prst="rect">
              <a:avLst/>
            </a:prstGeom>
          </p:spPr>
        </p:pic>
      </p:grpSp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61C0CD53-25CB-42CC-93DB-26A6B343DEAD}"/>
              </a:ext>
            </a:extLst>
          </p:cNvPr>
          <p:cNvSpPr txBox="1"/>
          <p:nvPr userDrawn="1"/>
        </p:nvSpPr>
        <p:spPr>
          <a:xfrm>
            <a:off x="8021256" y="261901"/>
            <a:ext cx="3245318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>
                <a:solidFill>
                  <a:srgbClr val="0897A1"/>
                </a:solidFill>
                <a:latin typeface="Montserrat" panose="02000505000000020004" pitchFamily="2" charset="0"/>
              </a:rPr>
              <a:t>I want to accelerate my career as a Digital Marketer</a:t>
            </a:r>
            <a:r>
              <a:rPr lang="en-US" sz="1600" dirty="0">
                <a:latin typeface="Montserrat" panose="02000505000000020004" pitchFamily="2" charset="0"/>
              </a:rPr>
              <a:t/>
            </a:r>
            <a:br>
              <a:rPr lang="en-US" sz="1600" dirty="0">
                <a:latin typeface="Montserrat" panose="02000505000000020004" pitchFamily="2" charset="0"/>
              </a:rPr>
            </a:br>
            <a:r>
              <a:rPr lang="en-US" sz="1600" dirty="0">
                <a:latin typeface="Montserrat" panose="02000505000000020004" pitchFamily="2" charset="0"/>
              </a:rPr>
              <a:t>(Accelerate/upgrading)</a:t>
            </a:r>
            <a:endParaRPr lang="en-ID" sz="1600" dirty="0">
              <a:latin typeface="Montserrat" panose="02000505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52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Judul 1">
            <a:extLst>
              <a:ext uri="{FF2B5EF4-FFF2-40B4-BE49-F238E27FC236}">
                <a16:creationId xmlns="" xmlns:a16="http://schemas.microsoft.com/office/drawing/2014/main" id="{CDC9CB1D-5A5B-498D-9B23-CD2179855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  <a:endParaRPr lang="en-US"/>
          </a:p>
        </p:txBody>
      </p:sp>
      <p:pic>
        <p:nvPicPr>
          <p:cNvPr id="6" name="Google Shape;81;p14">
            <a:extLst>
              <a:ext uri="{FF2B5EF4-FFF2-40B4-BE49-F238E27FC236}">
                <a16:creationId xmlns="" xmlns:a16="http://schemas.microsoft.com/office/drawing/2014/main" id="{72E54586-CF47-6925-037C-4225518A7664}"/>
              </a:ext>
            </a:extLst>
          </p:cNvPr>
          <p:cNvPicPr preferRelativeResize="0"/>
          <p:nvPr userDrawn="1"/>
        </p:nvPicPr>
        <p:blipFill rotWithShape="1">
          <a:blip r:embed="rId23">
            <a:alphaModFix/>
          </a:blip>
          <a:srcRect t="11457"/>
          <a:stretch/>
        </p:blipFill>
        <p:spPr>
          <a:xfrm>
            <a:off x="0" y="1224"/>
            <a:ext cx="12192000" cy="685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83;p14">
            <a:extLst>
              <a:ext uri="{FF2B5EF4-FFF2-40B4-BE49-F238E27FC236}">
                <a16:creationId xmlns="" xmlns:a16="http://schemas.microsoft.com/office/drawing/2014/main" id="{9F49C789-2BFB-EE20-1384-2019987C5B08}"/>
              </a:ext>
            </a:extLst>
          </p:cNvPr>
          <p:cNvSpPr/>
          <p:nvPr userDrawn="1"/>
        </p:nvSpPr>
        <p:spPr>
          <a:xfrm>
            <a:off x="0" y="-19"/>
            <a:ext cx="391918" cy="6856775"/>
          </a:xfrm>
          <a:custGeom>
            <a:avLst/>
            <a:gdLst/>
            <a:ahLst/>
            <a:cxnLst/>
            <a:rect l="l" t="t" r="r" b="b"/>
            <a:pathLst>
              <a:path w="624571" h="3479800" extrusionOk="0">
                <a:moveTo>
                  <a:pt x="0" y="0"/>
                </a:moveTo>
                <a:lnTo>
                  <a:pt x="624571" y="0"/>
                </a:lnTo>
                <a:lnTo>
                  <a:pt x="624571" y="3479800"/>
                </a:lnTo>
                <a:lnTo>
                  <a:pt x="0" y="3479800"/>
                </a:lnTo>
                <a:close/>
              </a:path>
            </a:pathLst>
          </a:custGeom>
          <a:solidFill>
            <a:srgbClr val="019FAB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1490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3" r:id="rId3"/>
    <p:sldLayoutId id="2147483666" r:id="rId4"/>
    <p:sldLayoutId id="2147483667" r:id="rId5"/>
    <p:sldLayoutId id="2147483670" r:id="rId6"/>
    <p:sldLayoutId id="2147483660" r:id="rId7"/>
    <p:sldLayoutId id="2147483662" r:id="rId8"/>
    <p:sldLayoutId id="2147483665" r:id="rId9"/>
    <p:sldLayoutId id="2147483668" r:id="rId10"/>
    <p:sldLayoutId id="2147483669" r:id="rId11"/>
    <p:sldLayoutId id="2147483650" r:id="rId12"/>
    <p:sldLayoutId id="2147483651" r:id="rId13"/>
    <p:sldLayoutId id="2147483652" r:id="rId14"/>
    <p:sldLayoutId id="2147483653" r:id="rId15"/>
    <p:sldLayoutId id="2147483654" r:id="rId16"/>
    <p:sldLayoutId id="2147483655" r:id="rId17"/>
    <p:sldLayoutId id="2147483656" r:id="rId18"/>
    <p:sldLayoutId id="2147483657" r:id="rId19"/>
    <p:sldLayoutId id="2147483658" r:id="rId20"/>
    <p:sldLayoutId id="214748365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C72FF1AE-B0C2-2054-7E5E-120B09F48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FFD6FE4-6787-A054-5458-3750EE0212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EC4AFFF-05D5-FF03-D420-9BB34B5918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381EAB-BEF1-4B48-ADE3-63F88FE69BAA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9C7DAAD-CDC3-701B-6D9A-BD2D0B7A03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5D1F309-9097-07EC-1244-51D160B1F3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B139B-67D4-D24E-A54C-37EE96C82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127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5ED056-471A-D7BB-CC4C-FB9BBD38B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5606" y="1372776"/>
            <a:ext cx="5588700" cy="24123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Montserrat" panose="02000505000000020004" pitchFamily="2" charset="0"/>
              </a:rPr>
              <a:t>Career and Learning Plan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086BDA6B-A180-1588-AD1A-B1C6ED8B3C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5599" y="3920876"/>
            <a:ext cx="6170551" cy="1292100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Nama</a:t>
            </a:r>
            <a:r>
              <a:rPr lang="en-US" dirty="0" smtClean="0"/>
              <a:t>: Muhammad </a:t>
            </a:r>
            <a:r>
              <a:rPr lang="en-US" dirty="0" err="1" smtClean="0"/>
              <a:t>Rizky</a:t>
            </a:r>
            <a:r>
              <a:rPr lang="en-US" dirty="0" smtClean="0"/>
              <a:t> Al </a:t>
            </a:r>
            <a:r>
              <a:rPr lang="en-US" dirty="0" err="1" smtClean="0"/>
              <a:t>Farabi</a:t>
            </a:r>
            <a:endParaRPr lang="en-US" dirty="0"/>
          </a:p>
          <a:p>
            <a:r>
              <a:rPr lang="en-US" dirty="0"/>
              <a:t>Class</a:t>
            </a:r>
            <a:r>
              <a:rPr lang="en-US" dirty="0" smtClean="0"/>
              <a:t>: FSWD</a:t>
            </a:r>
            <a:endParaRPr lang="en-US" dirty="0"/>
          </a:p>
          <a:p>
            <a:r>
              <a:rPr lang="en-US" dirty="0" smtClean="0"/>
              <a:t>Batch: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745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54DD695C-A151-4986-AEC1-85208B628B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 want to be a good digital marketer because digital marketing can build, improve and maintain the reputation of a business online, on all digital platforms. With the easier access to the internet today, the number of internet users is increasing every day.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F889B42-99F0-4759-83FC-BC9D5F38C1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 want to complete the internship first and dig deeper into the </a:t>
            </a:r>
            <a:r>
              <a:rPr lang="en-US" dirty="0" err="1"/>
              <a:t>rakamin</a:t>
            </a:r>
            <a:r>
              <a:rPr lang="en-US" dirty="0"/>
              <a:t> and provide all my abilities so that the </a:t>
            </a:r>
            <a:r>
              <a:rPr lang="en-US" dirty="0" err="1"/>
              <a:t>rakamin</a:t>
            </a:r>
            <a:r>
              <a:rPr lang="en-US" dirty="0"/>
              <a:t> are interested in recruiting me here, then after that I focus on completing college</a:t>
            </a:r>
            <a:endParaRPr lang="en-ID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BD8383E3-541D-4709-9A84-4AE236E409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1. Foreign language skills 2. ability to analyze data 3. Ability to play social media</a:t>
            </a:r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3EA1301D-3704-4BAD-A54B-78B1F36343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1. Risk management. 2. High creativity. 3. Ability to research. 4. Ability to work together in a team. 5. Ability to think critically.</a:t>
            </a:r>
            <a:endParaRPr lang="en-ID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5A9E9A3B-2161-4A31-9E55-A6713B4F97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1. Internship experience in an agency 2. Participate in organizational activities to add to relationships 3. experience of participating in certified seminar activities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44045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D0307FDA-B5ED-4F6A-B9C3-0881BCBC56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 will never be able to if I'm lazy to try, because trying something is a very profitable thing</a:t>
            </a:r>
            <a:endParaRPr lang="en-ID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4D25494-B8E6-401A-B424-C8955D8568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 will never be able to if I continue to put time aside, because even a little time is wasted then I will lose</a:t>
            </a:r>
            <a:endParaRPr lang="en-ID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D07763B-B67E-45CF-B1CF-73EBD170EA7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I will never be able to develop if I don't find out about the digital world</a:t>
            </a:r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53DE52E1-EB69-4F12-A726-E89A9C79A8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I will do something to motivate myself to be diligent in seeking knowledge by joining </a:t>
            </a:r>
            <a:r>
              <a:rPr lang="en-US" dirty="0" err="1"/>
              <a:t>boothcamp</a:t>
            </a:r>
            <a:endParaRPr lang="en-ID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2B93D75D-57F0-47DE-942A-3170D2AE791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I will be able to manage my time better by not delaying existing jobs</a:t>
            </a:r>
            <a:endParaRPr lang="en-ID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CDDC7294-0F1F-4237-9571-68721FAC9FE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with me finding out about the digital world using social media, it will allow me to get to know more about the digital world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710684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5A9B2598-832A-9C46-4DEF-D0FC4DC063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dirty="0"/>
              <a:t>. Able to lead a </a:t>
            </a:r>
            <a:r>
              <a:rPr lang="en-US" dirty="0" smtClean="0"/>
              <a:t>team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C734D10-8E71-AB5E-FDE5-04E44AEF201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70682" y="2133823"/>
            <a:ext cx="4021317" cy="307777"/>
          </a:xfrm>
        </p:spPr>
        <p:txBody>
          <a:bodyPr/>
          <a:lstStyle/>
          <a:p>
            <a:r>
              <a:rPr lang="en-US" sz="1100" dirty="0"/>
              <a:t>the benefits of this can lead me to enroll in a managerial or leadership position in the company.</a:t>
            </a:r>
            <a:endParaRPr lang="en-US" sz="1100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FF9582E8-8E76-C337-354F-5AA990838D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smtClean="0"/>
              <a:t>Flexible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3896898-7551-C87E-021B-2BDCC034831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0682" y="2552373"/>
            <a:ext cx="4173718" cy="307777"/>
          </a:xfrm>
        </p:spPr>
        <p:txBody>
          <a:bodyPr/>
          <a:lstStyle/>
          <a:p>
            <a:r>
              <a:rPr lang="en-US" sz="1200" dirty="0"/>
              <a:t>this advantage makes it easy for me to adjust in all conditions</a:t>
            </a:r>
            <a:endParaRPr lang="en-US" sz="1200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9451E93E-6AB5-0E74-9E46-C098D350750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 3. Active </a:t>
            </a:r>
            <a:r>
              <a:rPr lang="en-US" dirty="0" smtClean="0"/>
              <a:t>collaboration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EAF0874B-E52A-946F-A17F-1711B54B742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sz="1200" dirty="0"/>
              <a:t>this advantage makes me get a lot of relationships</a:t>
            </a:r>
            <a:endParaRPr lang="en-US" sz="1200" dirty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791BA342-A0A5-5A4C-3EC9-951E9D087EE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4. Good communication </a:t>
            </a:r>
            <a:r>
              <a:rPr lang="en-US" dirty="0" smtClean="0"/>
              <a:t>skills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CC801AD2-4A42-6093-3B40-376708B501F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sz="1200" dirty="0" smtClean="0"/>
              <a:t>This </a:t>
            </a:r>
            <a:r>
              <a:rPr lang="en-US" sz="1200" dirty="0"/>
              <a:t>advantage makes it easy for me to channel instructions</a:t>
            </a:r>
            <a:endParaRPr lang="en-US" sz="12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B40E0B6C-A3C2-4FC1-328A-9A990D71B9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5. Enjoy learning new </a:t>
            </a:r>
            <a:r>
              <a:rPr lang="en-US" dirty="0" smtClean="0"/>
              <a:t>things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581C95BB-2EFC-502D-4624-703A31E7553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sz="1200" dirty="0" smtClean="0"/>
              <a:t>This </a:t>
            </a:r>
            <a:r>
              <a:rPr lang="en-US" sz="1200" dirty="0"/>
              <a:t>advantage makes it easy for me to accept or learn new things</a:t>
            </a:r>
            <a:endParaRPr lang="en-US" sz="12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3ADD4F6F-5C8B-9E46-3C0B-57AC22F8195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6. Have a pleasant </a:t>
            </a:r>
            <a:r>
              <a:rPr lang="en-US" dirty="0" smtClean="0"/>
              <a:t>personality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="" xmlns:a16="http://schemas.microsoft.com/office/drawing/2014/main" id="{E005C05D-B8F4-F15A-6A6B-853A1785E09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this advantage makes it easy for me to break the ice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68350F9D-63F9-C572-D6D3-841FD95C16B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7.Reliable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="" xmlns:a16="http://schemas.microsoft.com/office/drawing/2014/main" id="{7F6DFFA5-A0EA-FE47-AF16-78BFE42FD31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this advantage makes me easy to rely 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466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143C4061-C106-9112-C4AC-C395827527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1. Likes to avoid conflict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FE718F6-6EE4-D002-BF8B-C6C16C6C86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The problem is not solved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B91105D-ACEC-00CE-F926-E9340286427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2. Like to postpone </a:t>
            </a:r>
            <a:r>
              <a:rPr lang="en-US" dirty="0" smtClean="0"/>
              <a:t>work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83311440-71C8-1110-6BBE-882FCAEA8E4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As a result, the work is not finished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D55C9E46-1C13-BED0-4604-130C10DDA5C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smtClean="0"/>
              <a:t>3. Lack </a:t>
            </a:r>
            <a:r>
              <a:rPr lang="en-US" dirty="0"/>
              <a:t>of mastery of foreign languages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340A0659-E59F-E9A0-82BA-656B9879DF3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As a result, communication is difficult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0865C4B6-E449-63E0-F866-47C9AEB4213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4. Difficult to </a:t>
            </a:r>
            <a:r>
              <a:rPr lang="en-US" dirty="0" smtClean="0"/>
              <a:t>organize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CCE389B0-DF8B-4056-B4CB-AFC19B6A49D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smtClean="0"/>
              <a:t>overly </a:t>
            </a:r>
            <a:r>
              <a:rPr lang="en-US" dirty="0"/>
              <a:t>high schedule and workload.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7A244770-ECD9-4C2B-AA89-B48A4AB54E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 smtClean="0"/>
              <a:t>5. Easily distracted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="" xmlns:a16="http://schemas.microsoft.com/office/drawing/2014/main" id="{0143850B-951B-F3DF-EA50-D9E7996A9DE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As a result, it is difficult to make a decision</a:t>
            </a:r>
          </a:p>
          <a:p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D919DA87-31A0-0E7B-CE56-31BCE0FE893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6. Too critical of </a:t>
            </a:r>
            <a:r>
              <a:rPr lang="en-US" dirty="0" smtClean="0"/>
              <a:t>yourself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="" xmlns:a16="http://schemas.microsoft.com/office/drawing/2014/main" id="{C25C1D6F-8F00-C159-824C-CFFB7FAA35E8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7230" y="4206839"/>
            <a:ext cx="4054770" cy="307777"/>
          </a:xfrm>
        </p:spPr>
        <p:txBody>
          <a:bodyPr/>
          <a:lstStyle/>
          <a:p>
            <a:r>
              <a:rPr lang="en-US" sz="1100" dirty="0"/>
              <a:t>this deficiency can make you easily tired or reluctant to accept the help of colleagues</a:t>
            </a:r>
            <a:endParaRPr lang="en-US" sz="1100" dirty="0"/>
          </a:p>
        </p:txBody>
      </p:sp>
      <p:sp>
        <p:nvSpPr>
          <p:cNvPr id="14" name="Text Placeholder 13">
            <a:extLst>
              <a:ext uri="{FF2B5EF4-FFF2-40B4-BE49-F238E27FC236}">
                <a16:creationId xmlns="" xmlns:a16="http://schemas.microsoft.com/office/drawing/2014/main" id="{158EC816-E6C8-E8CE-039D-ACB7DE8D02A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7. Impulsivity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="" xmlns:a16="http://schemas.microsoft.com/office/drawing/2014/main" id="{ACF22912-D727-04F5-DC9A-0B5E21D08EA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his </a:t>
            </a:r>
            <a:r>
              <a:rPr lang="en-US" dirty="0"/>
              <a:t>weakness can also show that you can act quickly without giving too much consideration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2998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90A3EAE74D784A98B166F67BEEB090" ma:contentTypeVersion="0" ma:contentTypeDescription="Create a new document." ma:contentTypeScope="" ma:versionID="4443495a0401c7355fccbedf7acce93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913c244f8152d25cfb660fcc42689d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692EE74-4392-468A-AA5A-1F60B3FC95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1F110E5-6C34-4FC1-883D-69E0E9B6F1F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361F46-E021-4EDF-B4F1-44DFE6CED8F2}">
  <ds:schemaRefs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purl.org/dc/elements/1.1/"/>
    <ds:schemaRef ds:uri="http://www.w3.org/XML/1998/namespace"/>
    <ds:schemaRef ds:uri="http://schemas.microsoft.com/office/2006/documentManagement/typ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9195</TotalTime>
  <Words>515</Words>
  <Application>Microsoft Office PowerPoint</Application>
  <PresentationFormat>Custom</PresentationFormat>
  <Paragraphs>43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Montserrat</vt:lpstr>
      <vt:lpstr>Calibri</vt:lpstr>
      <vt:lpstr>맑은 고딕</vt:lpstr>
      <vt:lpstr>Wingdings</vt:lpstr>
      <vt:lpstr>Calibri Light</vt:lpstr>
      <vt:lpstr>Tema Office</vt:lpstr>
      <vt:lpstr>Custom Design</vt:lpstr>
      <vt:lpstr>Career and Learning Plan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Shift Academy Digital Marketing Mini Bootcamp</dc:title>
  <dc:creator>msoffice5650</dc:creator>
  <cp:lastModifiedBy>ismail - [2010]</cp:lastModifiedBy>
  <cp:revision>243</cp:revision>
  <dcterms:created xsi:type="dcterms:W3CDTF">2020-04-28T06:06:52Z</dcterms:created>
  <dcterms:modified xsi:type="dcterms:W3CDTF">2023-08-19T13:45:11Z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0x0101007A90A3EAE74D784A98B166F67BEEB090</vt:lpwstr>
  </property>
</Properties>
</file>

<file path=docProps/thumbnail.jpeg>
</file>